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3B"/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3399" autoAdjust="0"/>
  </p:normalViewPr>
  <p:slideViewPr>
    <p:cSldViewPr snapToGrid="0">
      <p:cViewPr>
        <p:scale>
          <a:sx n="53" d="100"/>
          <a:sy n="53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9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9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Output Note:</a:t>
            </a:r>
          </a:p>
          <a:p>
            <a:r>
              <a:rPr lang="en-US" dirty="0"/>
              <a:t>The </a:t>
            </a:r>
            <a:r>
              <a:rPr lang="en-US" dirty="0" err="1"/>
              <a:t>XmR</a:t>
            </a:r>
            <a:r>
              <a:rPr lang="en-US" dirty="0"/>
              <a:t> Chart output includes the control chart and two numeric tables listing the values of the average, upper, and lower control limits for both the X and </a:t>
            </a:r>
            <a:r>
              <a:rPr lang="en-US" dirty="0" err="1"/>
              <a:t>mR</a:t>
            </a:r>
            <a:r>
              <a:rPr lang="en-US" dirty="0"/>
              <a:t> charts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edit the chart, click on the plotted points or lines and select the options for thickness, color, and style.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Select the graph setup button to change any of the previously selected settings (e.g., first-stage limits or run tests).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media.moresteam.com/university/tutorials/nonint/new/XmR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media.moresteam.com/university/downloads/xmr_exmpldata_hc.xlsx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Control Charts (</a:t>
            </a:r>
            <a:r>
              <a:rPr lang="en-US" dirty="0" err="1"/>
              <a:t>XmR</a:t>
            </a:r>
            <a:r>
              <a:rPr lang="en-US" dirty="0"/>
              <a:t> Chart)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02228"/>
            <a:ext cx="5153091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to use this tool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Use the Individuals and Moving Range (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+mj-lt"/>
              </a:rPr>
              <a:t>XmR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) Chart to monitor and evaluate the stability of a process when there is a single measurement or observation per time period (i.e., subgroup size is 1). </a:t>
            </a:r>
          </a:p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The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+mj-lt"/>
              </a:rPr>
              <a:t>XmR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+mj-lt"/>
              </a:rPr>
              <a:t> chart is versatile and can be used to plot discrete (e.g., shipments per week) or continuous (e.g., service cycle time) process characteristics.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9" name="Content Placeholder 8">
            <a:hlinkClick r:id="rId4"/>
            <a:extLst>
              <a:ext uri="{FF2B5EF4-FFF2-40B4-BE49-F238E27FC236}">
                <a16:creationId xmlns:a16="http://schemas.microsoft.com/office/drawing/2014/main" id="{B89E5AE9-3B1A-45C8-996E-94F2FA864C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2704" y="1693864"/>
            <a:ext cx="5145759" cy="2888076"/>
          </a:xfrm>
        </p:spPr>
      </p:pic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4779061A-E13C-43FD-9EB6-A8B8746E979C}"/>
              </a:ext>
            </a:extLst>
          </p:cNvPr>
          <p:cNvSpPr txBox="1"/>
          <p:nvPr/>
        </p:nvSpPr>
        <p:spPr>
          <a:xfrm>
            <a:off x="6394784" y="4696000"/>
            <a:ext cx="45897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https://media.moresteam.com/university/tutorials/nonint/new/XmR.mp4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1BFE5-7974-4912-A2A0-79EF103C47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3292" y="2010997"/>
            <a:ext cx="3338243" cy="200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2BA62-7E65-4E5B-B217-D8616A56A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23358" cy="5205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Measure &gt; Control Charts (SPC) &gt; </a:t>
            </a:r>
            <a:r>
              <a:rPr lang="en-US" dirty="0" err="1"/>
              <a:t>XmR</a:t>
            </a:r>
            <a:r>
              <a:rPr lang="en-US" dirty="0"/>
              <a:t> Chart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677FF3-FDDB-4B73-BFCD-17A99F8955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04"/>
          <a:stretch/>
        </p:blipFill>
        <p:spPr>
          <a:xfrm>
            <a:off x="869293" y="2346159"/>
            <a:ext cx="10453413" cy="3672040"/>
          </a:xfrm>
        </p:spPr>
      </p:pic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548893"/>
            <a:ext cx="5264798" cy="4943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To use the </a:t>
            </a:r>
            <a:r>
              <a:rPr lang="en-US" sz="1400" dirty="0" err="1"/>
              <a:t>XmR</a:t>
            </a:r>
            <a:r>
              <a:rPr lang="en-US" sz="1400" dirty="0"/>
              <a:t> Chart, collect data over at least 20 time periods. Because this chart assumes a subgroup size of 1, you do not need to enter one in the dialog box.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There are three “drop zones” attached to the study: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b="1" dirty="0"/>
              <a:t>Data Variable (required): </a:t>
            </a:r>
            <a:r>
              <a:rPr lang="en-US" sz="1400" dirty="0"/>
              <a:t>For the variable containing the measurement data. This variable must be numeric.</a:t>
            </a:r>
          </a:p>
          <a:p>
            <a:r>
              <a:rPr lang="en-US" sz="1400" b="1" dirty="0"/>
              <a:t>Time Order Variable (optional): </a:t>
            </a:r>
            <a:r>
              <a:rPr lang="en-US" sz="1400" dirty="0"/>
              <a:t>Use if you have a variable containing the time stamps of the observations. This variable can be numeric or date/time.</a:t>
            </a:r>
          </a:p>
          <a:p>
            <a:r>
              <a:rPr lang="en-US" sz="1400" b="1" dirty="0"/>
              <a:t>Stage Variable (optional): </a:t>
            </a:r>
            <a:r>
              <a:rPr lang="en-US" sz="1400" dirty="0"/>
              <a:t>Use if you have a variable identifying different stages (such as “before” and “after” an improvement initiative). This variable can be numeric, text, or date/time.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1BE5CED6-7A17-46E8-9386-6F6D4E71B4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7927" y="1472279"/>
            <a:ext cx="4969721" cy="4217110"/>
          </a:xfr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XmR</a:t>
            </a:r>
            <a:r>
              <a:rPr lang="en-US" dirty="0"/>
              <a:t> Chart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1CD1-861C-4F26-8F2A-E2075BDDE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33112"/>
            <a:ext cx="5173151" cy="4754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The data set provided contains a single column of data representing the number of patients treated per day at a hospital.</a:t>
            </a:r>
          </a:p>
          <a:p>
            <a:r>
              <a:rPr lang="en-US" sz="1400" dirty="0"/>
              <a:t>Click on the data file in the data sources panel and drag </a:t>
            </a:r>
            <a:r>
              <a:rPr lang="en-US" sz="1400" b="1" dirty="0"/>
              <a:t>Number of Patients </a:t>
            </a:r>
            <a:r>
              <a:rPr lang="en-US" sz="1400" dirty="0"/>
              <a:t>onto the Data Variable drop zone.</a:t>
            </a:r>
          </a:p>
          <a:p>
            <a:r>
              <a:rPr lang="en-US" sz="1400" dirty="0"/>
              <a:t>Turn on any of the run tests besides the default one.</a:t>
            </a:r>
          </a:p>
          <a:p>
            <a:r>
              <a:rPr lang="en-US" sz="1400" dirty="0"/>
              <a:t>Click “Continue.”</a:t>
            </a:r>
          </a:p>
          <a:p>
            <a:r>
              <a:rPr lang="en-US" sz="1400" dirty="0"/>
              <a:t>Turn on any of the optional settings listed on the second screen, such as using the median in place of the mean moving range for the control limits, etc.</a:t>
            </a:r>
          </a:p>
          <a:p>
            <a:r>
              <a:rPr lang="en-US" sz="1400" dirty="0"/>
              <a:t>Click “Continue.”</a:t>
            </a:r>
          </a:p>
        </p:txBody>
      </p:sp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E4D52B3E-5C46-41C7-9B0F-98AD2D3CE6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6246" y="1369214"/>
            <a:ext cx="5022204" cy="4245974"/>
          </a:xfrm>
        </p:spPr>
      </p:pic>
      <p:sp>
        <p:nvSpPr>
          <p:cNvPr id="4" name="TextBox 3">
            <a:hlinkClick r:id="rId5"/>
            <a:extLst>
              <a:ext uri="{FF2B5EF4-FFF2-40B4-BE49-F238E27FC236}">
                <a16:creationId xmlns:a16="http://schemas.microsoft.com/office/drawing/2014/main" id="{A586DED0-4428-40B1-9BFA-EA3E07460CF8}"/>
              </a:ext>
            </a:extLst>
          </p:cNvPr>
          <p:cNvSpPr txBox="1"/>
          <p:nvPr/>
        </p:nvSpPr>
        <p:spPr>
          <a:xfrm>
            <a:off x="9074600" y="1268719"/>
            <a:ext cx="21868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xmr_exmpldata_hc.xlsx</a:t>
            </a:r>
          </a:p>
        </p:txBody>
      </p:sp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0DD9A215-CABC-4A1A-94DA-E09ACA49CA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250" y="787093"/>
            <a:ext cx="2371550" cy="4816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354629-A502-45ED-890E-436AC3A663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72452" y="4095861"/>
            <a:ext cx="1538084" cy="239701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F1DF44-6D17-424C-8A87-F445A4430AB8}"/>
              </a:ext>
            </a:extLst>
          </p:cNvPr>
          <p:cNvCxnSpPr>
            <a:cxnSpLocks/>
          </p:cNvCxnSpPr>
          <p:nvPr/>
        </p:nvCxnSpPr>
        <p:spPr>
          <a:xfrm flipV="1">
            <a:off x="6180651" y="2762139"/>
            <a:ext cx="424865" cy="1155871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85E8-89F8-476E-9E1C-77EE1818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XmR Chart Example Output</a:t>
            </a:r>
            <a:endParaRPr lang="en-US" dirty="0"/>
          </a:p>
        </p:txBody>
      </p:sp>
      <p:pic>
        <p:nvPicPr>
          <p:cNvPr id="7" name="Picture 6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BB2B4F2-2F9F-4AC7-8E7B-CEB9F3BD6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9EF42B-B649-4F30-AE43-EEDBF3E4A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993" y="1384467"/>
            <a:ext cx="8846005" cy="488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0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458</Words>
  <Application>Microsoft Office PowerPoint</Application>
  <PresentationFormat>Widescreen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Attribute Control Charts (XmR Chart)</vt:lpstr>
      <vt:lpstr>Using EngineRoom</vt:lpstr>
      <vt:lpstr>Using EngineRoom</vt:lpstr>
      <vt:lpstr>XmR Chart Example</vt:lpstr>
      <vt:lpstr>XmR Chart Example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Smita Skrivanek</cp:lastModifiedBy>
  <cp:revision>49</cp:revision>
  <dcterms:created xsi:type="dcterms:W3CDTF">2020-09-22T21:11:07Z</dcterms:created>
  <dcterms:modified xsi:type="dcterms:W3CDTF">2021-12-17T16:37:57Z</dcterms:modified>
</cp:coreProperties>
</file>