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1" r:id="rId3"/>
    <p:sldId id="262" r:id="rId4"/>
    <p:sldId id="263"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3B"/>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7530" autoAdjust="0"/>
  </p:normalViewPr>
  <p:slideViewPr>
    <p:cSldViewPr snapToGrid="0">
      <p:cViewPr varScale="1">
        <p:scale>
          <a:sx n="49" d="100"/>
          <a:sy n="49" d="100"/>
        </p:scale>
        <p:origin x="72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12/17/2021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6978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a:t>
            </a:r>
            <a:r>
              <a:rPr lang="en-US" dirty="0" err="1"/>
              <a:t>Xbar</a:t>
            </a:r>
            <a:r>
              <a:rPr lang="en-US" dirty="0"/>
              <a:t> and R Chart output includes the Individual (X) control chart, the Range (R) control chart and numeric tables listing the averages, and upper and lower control limits for each chart</a:t>
            </a:r>
          </a:p>
          <a:p>
            <a:endParaRPr lang="en-US" dirty="0"/>
          </a:p>
          <a:p>
            <a:pPr marL="171450" indent="-171450">
              <a:buFont typeface="Arial" panose="020B0604020202020204" pitchFamily="34" charset="0"/>
              <a:buChar char="•"/>
            </a:pPr>
            <a:r>
              <a:rPr lang="en-US" dirty="0"/>
              <a:t>To edit the chart, click on the plotted points or lines and select the options for thickness, color, and style.</a:t>
            </a:r>
          </a:p>
          <a:p>
            <a:pPr marL="171450" indent="-171450">
              <a:buFont typeface="Arial" panose="020B0604020202020204" pitchFamily="34" charset="0"/>
              <a:buChar char="•"/>
            </a:pPr>
            <a:r>
              <a:rPr lang="en-US" dirty="0"/>
              <a:t>Select the graph setup button to change the graph settings previously selected.</a:t>
            </a:r>
          </a:p>
          <a:p>
            <a:pPr marL="0" indent="0">
              <a:buFont typeface="Arial" panose="020B0604020202020204" pitchFamily="34" charset="0"/>
              <a:buNone/>
            </a:pPr>
            <a:endParaRPr lang="en-US" dirty="0"/>
          </a:p>
          <a:p>
            <a:endParaRPr lang="en-US" dirty="0"/>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2402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12/17/2021</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12/17/2021</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media.moresteam.com/university/tutorials/nonint/new/XbarRS.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hyperlink" Target="https://media.moresteam.com/university/downloads/xbarandr_exmpldata.xlsx"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X bar and R/S Chart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199" y="1502228"/>
            <a:ext cx="5153091" cy="4833257"/>
          </a:xfrm>
        </p:spPr>
        <p:txBody>
          <a:bodyPr>
            <a:normAutofit/>
          </a:bodyPr>
          <a:lstStyle/>
          <a:p>
            <a:pPr marL="0" indent="0">
              <a:buNone/>
            </a:pPr>
            <a:r>
              <a:rPr lang="en-US" dirty="0"/>
              <a:t>When to use this tool</a:t>
            </a:r>
          </a:p>
          <a:p>
            <a:pPr marL="0" indent="0">
              <a:buNone/>
            </a:pPr>
            <a:r>
              <a:rPr lang="en-US" sz="1600" b="0" i="0" dirty="0">
                <a:solidFill>
                  <a:srgbClr val="000000"/>
                </a:solidFill>
                <a:effectLst/>
                <a:latin typeface="+mj-lt"/>
              </a:rPr>
              <a:t>Use the X bar and R/S Chart to monitor and assess the stability of a process when the data consist of subgroups of size 2 or more. </a:t>
            </a:r>
          </a:p>
          <a:p>
            <a:r>
              <a:rPr lang="en-US" sz="1600" b="0" i="0" dirty="0">
                <a:solidFill>
                  <a:srgbClr val="000000"/>
                </a:solidFill>
                <a:effectLst/>
                <a:latin typeface="+mj-lt"/>
              </a:rPr>
              <a:t>This chart requires numeric data on a continuous process characteristic, such as cycle time, weights, amounts, etc. </a:t>
            </a:r>
          </a:p>
          <a:p>
            <a:r>
              <a:rPr lang="en-US" sz="1600" b="0" i="0" dirty="0">
                <a:solidFill>
                  <a:srgbClr val="000000"/>
                </a:solidFill>
                <a:effectLst/>
                <a:latin typeface="+mj-lt"/>
              </a:rPr>
              <a:t>The X bar Chart shows how the mean or average of the process changes over time and the R (or S) Chart shows how the range or variance changes over time.</a:t>
            </a:r>
          </a:p>
          <a:p>
            <a:r>
              <a:rPr lang="en-US" sz="1600" b="0" i="0" dirty="0">
                <a:solidFill>
                  <a:srgbClr val="000000"/>
                </a:solidFill>
                <a:effectLst/>
                <a:latin typeface="+mj-lt"/>
              </a:rPr>
              <a:t>X bar and R Charts are recommended for subgroup sizes of 10 or less. If the subgroup size exceeds 10, the R (range) Chart is replaced by an S (standard deviation) Chart, which plots subgroup standard deviation instead of range.</a:t>
            </a: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409038" y="1693864"/>
            <a:ext cx="5153091" cy="2888076"/>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849404"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https://media.moresteam.com/university/tutorials/nonint/new/XbarRS.mp4</a:t>
            </a:r>
          </a:p>
        </p:txBody>
      </p:sp>
      <p:sp>
        <p:nvSpPr>
          <p:cNvPr id="8" name="Rectangle 7">
            <a:extLst>
              <a:ext uri="{FF2B5EF4-FFF2-40B4-BE49-F238E27FC236}">
                <a16:creationId xmlns:a16="http://schemas.microsoft.com/office/drawing/2014/main" id="{1B417277-9921-4DCE-9161-629AD5C8DF1F}"/>
              </a:ext>
            </a:extLst>
          </p:cNvPr>
          <p:cNvSpPr/>
          <p:nvPr/>
        </p:nvSpPr>
        <p:spPr>
          <a:xfrm>
            <a:off x="7410203" y="1873251"/>
            <a:ext cx="3538846" cy="282274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68BA03CB-C008-4262-AEF1-E76BD5A6BFD7}"/>
              </a:ext>
            </a:extLst>
          </p:cNvPr>
          <p:cNvPicPr>
            <a:picLocks noChangeAspect="1"/>
          </p:cNvPicPr>
          <p:nvPr/>
        </p:nvPicPr>
        <p:blipFill>
          <a:blip r:embed="rId6"/>
          <a:stretch>
            <a:fillRect/>
          </a:stretch>
        </p:blipFill>
        <p:spPr>
          <a:xfrm>
            <a:off x="7341042" y="2207622"/>
            <a:ext cx="3563133" cy="2176193"/>
          </a:xfrm>
          <a:prstGeom prst="rect">
            <a:avLst/>
          </a:prstGeom>
        </p:spPr>
      </p:pic>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Measure &gt; Control Charts (SPC) &gt; X bar and R/S Chart</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3604"/>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548893"/>
            <a:ext cx="5264798" cy="4943981"/>
          </a:xfrm>
        </p:spPr>
        <p:txBody>
          <a:bodyPr>
            <a:normAutofit/>
          </a:bodyPr>
          <a:lstStyle/>
          <a:p>
            <a:pPr marL="0" indent="0">
              <a:buNone/>
            </a:pPr>
            <a:r>
              <a:rPr lang="en-US" sz="1400" dirty="0"/>
              <a:t>To use the X Bar and R charts, collect data on at least 20 subgroups. The subgroup size can be anything greater than 1, though subgroups of size 5 are most common.</a:t>
            </a:r>
          </a:p>
          <a:p>
            <a:pPr marL="0" indent="0">
              <a:buNone/>
            </a:pPr>
            <a:endParaRPr lang="en-US" sz="1400" dirty="0"/>
          </a:p>
          <a:p>
            <a:pPr marL="0" indent="0">
              <a:buNone/>
            </a:pPr>
            <a:r>
              <a:rPr lang="en-US" sz="1400" dirty="0"/>
              <a:t>There are four “drop zones” attached to the study:</a:t>
            </a:r>
          </a:p>
          <a:p>
            <a:r>
              <a:rPr lang="en-US" sz="1400" b="1" dirty="0"/>
              <a:t>Data Variable (required): </a:t>
            </a:r>
            <a:r>
              <a:rPr lang="en-US" sz="1400" dirty="0"/>
              <a:t>For the measurement data variable. This variable must be numeric.</a:t>
            </a:r>
          </a:p>
          <a:p>
            <a:r>
              <a:rPr lang="en-US" sz="1400" b="1" dirty="0"/>
              <a:t>Subgroup Variable: </a:t>
            </a:r>
            <a:r>
              <a:rPr lang="en-US" sz="1400" dirty="0"/>
              <a:t>For the variable containing the subgroup IDs. If subgroup size is constant, you can ignore this drop zone and enter the value in the dialog box. This variable can be numeric or text.</a:t>
            </a:r>
          </a:p>
          <a:p>
            <a:r>
              <a:rPr lang="en-US" sz="1400" b="1" dirty="0"/>
              <a:t>Time Order Variable (optional): </a:t>
            </a:r>
            <a:r>
              <a:rPr lang="en-US" sz="1400" dirty="0"/>
              <a:t>Use if you have a variable containing the time stamps of the subgroup measurements. This variable can be numeric or date/time.</a:t>
            </a:r>
          </a:p>
          <a:p>
            <a:r>
              <a:rPr lang="en-US" sz="1400" b="1" dirty="0"/>
              <a:t>Stage Variable (optional): </a:t>
            </a:r>
            <a:r>
              <a:rPr lang="en-US" sz="1400" dirty="0"/>
              <a:t>Use if you have a variable identifying different stages (such as “before” and “after” an improvement initiative). This variable can be numeric, text, or date/time.</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6410389" y="1472279"/>
            <a:ext cx="5264798" cy="4217110"/>
          </a:xfr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X bar and R/S Chart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0" y="1633112"/>
            <a:ext cx="5173151" cy="4754039"/>
          </a:xfrm>
        </p:spPr>
        <p:txBody>
          <a:bodyPr>
            <a:noAutofit/>
          </a:bodyPr>
          <a:lstStyle/>
          <a:p>
            <a:pPr marL="0" indent="0">
              <a:buNone/>
            </a:pPr>
            <a:r>
              <a:rPr lang="en-US" sz="1400" dirty="0"/>
              <a:t>The data set provided contains a column (Weights) containing the numeric measurements and another column (Subgroups) containing the subgroup IDs, representing the 20 subgroups of size 5.</a:t>
            </a:r>
          </a:p>
          <a:p>
            <a:pPr marL="0" indent="0">
              <a:buNone/>
            </a:pPr>
            <a:endParaRPr lang="en-US" sz="1400" dirty="0"/>
          </a:p>
          <a:p>
            <a:r>
              <a:rPr lang="en-US" sz="1400" dirty="0"/>
              <a:t>Click on the data file in the data sources panel and drag </a:t>
            </a:r>
            <a:r>
              <a:rPr lang="en-US" sz="1400" b="1" dirty="0"/>
              <a:t>Weights</a:t>
            </a:r>
            <a:r>
              <a:rPr lang="en-US" sz="1400" dirty="0"/>
              <a:t> onto the Data Variable drop zone.</a:t>
            </a:r>
          </a:p>
          <a:p>
            <a:r>
              <a:rPr lang="en-US" sz="1400" dirty="0"/>
              <a:t>Click and drag </a:t>
            </a:r>
            <a:r>
              <a:rPr lang="en-US" sz="1400" b="1" dirty="0"/>
              <a:t>Subgroups</a:t>
            </a:r>
            <a:r>
              <a:rPr lang="en-US" sz="1400" dirty="0"/>
              <a:t> onto the Subgroup Size drop zone. Alternatively, enter the constant subgroup size “5” in the Subgroup Size box in the dialog box.</a:t>
            </a:r>
          </a:p>
          <a:p>
            <a:r>
              <a:rPr lang="en-US" sz="1400" dirty="0"/>
              <a:t>Select any run tests you want to use. By default, only the first test (any point outside control limits) is selected.</a:t>
            </a:r>
          </a:p>
          <a:p>
            <a:r>
              <a:rPr lang="en-US" sz="1400" dirty="0"/>
              <a:t>Click “Continue.”</a:t>
            </a:r>
          </a:p>
          <a:p>
            <a:r>
              <a:rPr lang="en-US" sz="1400" dirty="0"/>
              <a:t>Select any optional graph settings shown on the second screen.</a:t>
            </a:r>
          </a:p>
          <a:p>
            <a:r>
              <a:rPr lang="en-US" sz="1400" dirty="0"/>
              <a:t>Click “Continue.”</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Content Placeholder 12">
            <a:extLst>
              <a:ext uri="{FF2B5EF4-FFF2-40B4-BE49-F238E27FC236}">
                <a16:creationId xmlns:a16="http://schemas.microsoft.com/office/drawing/2014/main" id="{E4D52B3E-5C46-41C7-9B0F-98AD2D3CE678}"/>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7172740" y="1750345"/>
            <a:ext cx="4431517" cy="4275431"/>
          </a:xfrm>
        </p:spPr>
      </p:pic>
      <p:sp>
        <p:nvSpPr>
          <p:cNvPr id="4" name="TextBox 3">
            <a:hlinkClick r:id="rId5"/>
            <a:extLst>
              <a:ext uri="{FF2B5EF4-FFF2-40B4-BE49-F238E27FC236}">
                <a16:creationId xmlns:a16="http://schemas.microsoft.com/office/drawing/2014/main" id="{A586DED0-4428-40B1-9BFA-EA3E07460CF8}"/>
              </a:ext>
            </a:extLst>
          </p:cNvPr>
          <p:cNvSpPr txBox="1"/>
          <p:nvPr/>
        </p:nvSpPr>
        <p:spPr>
          <a:xfrm>
            <a:off x="9074600" y="1268719"/>
            <a:ext cx="2186850" cy="253916"/>
          </a:xfrm>
          <a:prstGeom prst="rect">
            <a:avLst/>
          </a:prstGeom>
          <a:noFill/>
        </p:spPr>
        <p:txBody>
          <a:bodyPr wrap="square" rtlCol="0">
            <a:spAutoFit/>
          </a:bodyPr>
          <a:lstStyle/>
          <a:p>
            <a:pPr algn="ctr"/>
            <a:r>
              <a:rPr lang="en-US" sz="1050" b="1" dirty="0">
                <a:solidFill>
                  <a:schemeClr val="bg1">
                    <a:lumMod val="50000"/>
                  </a:schemeClr>
                </a:solidFill>
              </a:rPr>
              <a:t>xbarandr_exmpldata.xlsx</a:t>
            </a:r>
          </a:p>
        </p:txBody>
      </p:sp>
      <p:pic>
        <p:nvPicPr>
          <p:cNvPr id="5" name="Picture 4">
            <a:hlinkClick r:id="rId5"/>
            <a:extLst>
              <a:ext uri="{FF2B5EF4-FFF2-40B4-BE49-F238E27FC236}">
                <a16:creationId xmlns:a16="http://schemas.microsoft.com/office/drawing/2014/main" id="{0DD9A215-CABC-4A1A-94DA-E09ACA49CAE5}"/>
              </a:ext>
            </a:extLst>
          </p:cNvPr>
          <p:cNvPicPr>
            <a:picLocks noChangeAspect="1"/>
          </p:cNvPicPr>
          <p:nvPr/>
        </p:nvPicPr>
        <p:blipFill>
          <a:blip r:embed="rId6"/>
          <a:stretch>
            <a:fillRect/>
          </a:stretch>
        </p:blipFill>
        <p:spPr>
          <a:xfrm>
            <a:off x="8982250" y="787093"/>
            <a:ext cx="2371550" cy="481626"/>
          </a:xfrm>
          <a:prstGeom prst="rect">
            <a:avLst/>
          </a:prstGeom>
        </p:spPr>
      </p:pic>
      <p:pic>
        <p:nvPicPr>
          <p:cNvPr id="23" name="Picture 22">
            <a:extLst>
              <a:ext uri="{FF2B5EF4-FFF2-40B4-BE49-F238E27FC236}">
                <a16:creationId xmlns:a16="http://schemas.microsoft.com/office/drawing/2014/main" id="{CB354629-A502-45ED-890E-436AC3A6632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5940890" y="3684090"/>
            <a:ext cx="1193121" cy="2703061"/>
          </a:xfrm>
          <a:prstGeom prst="rect">
            <a:avLst/>
          </a:prstGeom>
        </p:spPr>
      </p:pic>
      <p:cxnSp>
        <p:nvCxnSpPr>
          <p:cNvPr id="9" name="Straight Arrow Connector 8">
            <a:extLst>
              <a:ext uri="{FF2B5EF4-FFF2-40B4-BE49-F238E27FC236}">
                <a16:creationId xmlns:a16="http://schemas.microsoft.com/office/drawing/2014/main" id="{42F1DF44-6D17-424C-8A87-F445A4430AB8}"/>
              </a:ext>
            </a:extLst>
          </p:cNvPr>
          <p:cNvCxnSpPr>
            <a:cxnSpLocks/>
          </p:cNvCxnSpPr>
          <p:nvPr/>
        </p:nvCxnSpPr>
        <p:spPr>
          <a:xfrm flipV="1">
            <a:off x="6564918" y="2715904"/>
            <a:ext cx="736634" cy="851615"/>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X bar and R/S Chart Example Output</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8" name="Picture 7">
            <a:extLst>
              <a:ext uri="{FF2B5EF4-FFF2-40B4-BE49-F238E27FC236}">
                <a16:creationId xmlns:a16="http://schemas.microsoft.com/office/drawing/2014/main" id="{1FD89E7A-7766-4D27-8A37-D90722ECEB20}"/>
              </a:ext>
            </a:extLst>
          </p:cNvPr>
          <p:cNvPicPr>
            <a:picLocks noChangeAspect="1"/>
          </p:cNvPicPr>
          <p:nvPr/>
        </p:nvPicPr>
        <p:blipFill>
          <a:blip r:embed="rId4"/>
          <a:stretch>
            <a:fillRect/>
          </a:stretch>
        </p:blipFill>
        <p:spPr>
          <a:xfrm>
            <a:off x="2219501" y="1364116"/>
            <a:ext cx="7990026" cy="4879930"/>
          </a:xfrm>
          <a:prstGeom prst="rect">
            <a:avLst/>
          </a:prstGeom>
        </p:spPr>
      </p:pic>
    </p:spTree>
    <p:extLst>
      <p:ext uri="{BB962C8B-B14F-4D97-AF65-F5344CB8AC3E}">
        <p14:creationId xmlns:p14="http://schemas.microsoft.com/office/powerpoint/2010/main" val="119450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596</Words>
  <Application>Microsoft Office PowerPoint</Application>
  <PresentationFormat>Widescreen</PresentationFormat>
  <Paragraphs>38</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 bar and R/S Chart</vt:lpstr>
      <vt:lpstr>Using EngineRoom</vt:lpstr>
      <vt:lpstr>Using EngineRoom</vt:lpstr>
      <vt:lpstr>X bar and R/S Chart Example</vt:lpstr>
      <vt:lpstr>X bar and R/S Chart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Smita Skrivanek</cp:lastModifiedBy>
  <cp:revision>48</cp:revision>
  <dcterms:created xsi:type="dcterms:W3CDTF">2020-09-22T21:11:07Z</dcterms:created>
  <dcterms:modified xsi:type="dcterms:W3CDTF">2021-12-17T16:31:34Z</dcterms:modified>
</cp:coreProperties>
</file>