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3"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3B"/>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varScale="1">
        <p:scale>
          <a:sx n="49" d="100"/>
          <a:sy n="49" d="100"/>
        </p:scale>
        <p:origin x="7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Select any run tests you want to use. By default, only the first test (any point outside control limits) is selected.</a:t>
            </a:r>
          </a:p>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u Chart output includes the control chart and a table listing the values of the upper and lower control limits and the average number of defects per unit.</a:t>
            </a:r>
          </a:p>
          <a:p>
            <a:endParaRPr lang="en-US" dirty="0"/>
          </a:p>
          <a:p>
            <a:pPr marL="171450" indent="-171450">
              <a:buFont typeface="Arial" panose="020B0604020202020204" pitchFamily="34" charset="0"/>
              <a:buChar char="•"/>
            </a:pPr>
            <a:r>
              <a:rPr lang="en-US" dirty="0"/>
              <a:t>To edit the chart, click on the plotted points or lines and select the options for thickness, color, and style.</a:t>
            </a:r>
          </a:p>
          <a:p>
            <a:pPr marL="171450" indent="-171450">
              <a:buFont typeface="Arial" panose="020B0604020202020204" pitchFamily="34" charset="0"/>
              <a:buChar char="•"/>
            </a:pPr>
            <a:r>
              <a:rPr lang="en-US" dirty="0"/>
              <a:t>Select the graph setup button to change the tests selected or to enter a constant subgroup size (after dragging away the Subgroup size variable attached to the </a:t>
            </a:r>
            <a:r>
              <a:rPr lang="en-US"/>
              <a:t>study).</a:t>
            </a:r>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attr_charts.mp4#t=00:04:0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hyperlink" Target="https://media.moresteam.com/university/downloads/attributecharts_exmpldata.xlsx"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Attribute Control Charts (u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153091" cy="4833257"/>
          </a:xfrm>
        </p:spPr>
        <p:txBody>
          <a:bodyPr>
            <a:normAutofit/>
          </a:bodyPr>
          <a:lstStyle/>
          <a:p>
            <a:pPr marL="0" indent="0">
              <a:buNone/>
            </a:pPr>
            <a:r>
              <a:rPr lang="en-US" dirty="0"/>
              <a:t>When to use this tool</a:t>
            </a:r>
          </a:p>
          <a:p>
            <a:pPr marL="0" indent="0">
              <a:buNone/>
            </a:pPr>
            <a:r>
              <a:rPr lang="en-US" sz="1600" b="0" i="0" dirty="0">
                <a:solidFill>
                  <a:srgbClr val="000000"/>
                </a:solidFill>
                <a:effectLst/>
                <a:latin typeface="+mj-lt"/>
              </a:rPr>
              <a:t>Use the u Chart to monitor the number (or rate) of defects per unit when the subgroup size is variable or constant.</a:t>
            </a:r>
          </a:p>
          <a:p>
            <a:pPr marL="0" indent="0">
              <a:buNone/>
            </a:pPr>
            <a:r>
              <a:rPr lang="en-US" sz="1600" b="0" i="0" dirty="0">
                <a:solidFill>
                  <a:srgbClr val="000000"/>
                </a:solidFill>
                <a:effectLst/>
                <a:latin typeface="+mj-lt"/>
              </a:rPr>
              <a:t>This chart allows for multiple defects per unit – for example, number of errors in a loan application or number of product returns per day (one unit). The number of defects/errors/returns, etc., follows a Poisson distribution.</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409038" y="1693813"/>
            <a:ext cx="5153091" cy="2888179"/>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939173" cy="600164"/>
          </a:xfrm>
          <a:prstGeom prst="rect">
            <a:avLst/>
          </a:prstGeom>
          <a:noFill/>
        </p:spPr>
        <p:txBody>
          <a:bodyPr wrap="none" rtlCol="0">
            <a:spAutoFit/>
          </a:bodyPr>
          <a:lstStyle/>
          <a:p>
            <a:r>
              <a:rPr lang="en-US" sz="1100" b="1" dirty="0">
                <a:solidFill>
                  <a:schemeClr val="bg1">
                    <a:lumMod val="65000"/>
                  </a:schemeClr>
                </a:solidFill>
              </a:rPr>
              <a:t>Tutorial:</a:t>
            </a:r>
          </a:p>
          <a:p>
            <a:r>
              <a:rPr lang="en-US" sz="1100" u="sng" dirty="0">
                <a:solidFill>
                  <a:schemeClr val="bg1">
                    <a:lumMod val="65000"/>
                  </a:schemeClr>
                </a:solidFill>
              </a:rPr>
              <a:t>https://media.moresteam.com/university/tutorials/nonint/new/attr_charts.mp4</a:t>
            </a:r>
          </a:p>
          <a:p>
            <a:r>
              <a:rPr lang="en-US" sz="1100" dirty="0">
                <a:solidFill>
                  <a:schemeClr val="bg1">
                    <a:lumMod val="65000"/>
                  </a:schemeClr>
                </a:solidFill>
              </a:rPr>
              <a:t>u Chart example starts at 4:18</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u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3"/>
            <a:ext cx="5264798" cy="4943981"/>
          </a:xfrm>
        </p:spPr>
        <p:txBody>
          <a:bodyPr>
            <a:normAutofit/>
          </a:bodyPr>
          <a:lstStyle/>
          <a:p>
            <a:pPr marL="0" indent="0">
              <a:buNone/>
            </a:pPr>
            <a:r>
              <a:rPr lang="en-US" sz="1400" dirty="0"/>
              <a:t>To use the u Chart, collect data on at least 20 subgroups, with event counts in each subgroup listed in a column and subgroup size listed in another column. </a:t>
            </a:r>
          </a:p>
          <a:p>
            <a:pPr marL="0" indent="0">
              <a:buNone/>
            </a:pPr>
            <a:r>
              <a:rPr lang="en-US" sz="1400" dirty="0"/>
              <a:t>You can have an optional time-order (date/time or numeric) column variable.</a:t>
            </a:r>
          </a:p>
          <a:p>
            <a:pPr marL="0" indent="0">
              <a:buNone/>
            </a:pPr>
            <a:endParaRPr lang="en-US" sz="1400" dirty="0"/>
          </a:p>
          <a:p>
            <a:pPr marL="0" indent="0">
              <a:buNone/>
            </a:pPr>
            <a:r>
              <a:rPr lang="en-US" sz="1400" dirty="0"/>
              <a:t>There are four “drop zones” attached to the study:</a:t>
            </a:r>
          </a:p>
          <a:p>
            <a:r>
              <a:rPr lang="en-US" sz="1400" b="1" dirty="0"/>
              <a:t>Data Variable (required): </a:t>
            </a:r>
            <a:r>
              <a:rPr lang="en-US" sz="1400" dirty="0"/>
              <a:t>For the “number of occurrences” variable. This variable must be numeric.</a:t>
            </a:r>
          </a:p>
          <a:p>
            <a:r>
              <a:rPr lang="en-US" sz="1400" b="1" dirty="0"/>
              <a:t>Subgroup Size: </a:t>
            </a:r>
            <a:r>
              <a:rPr lang="en-US" sz="1400" dirty="0"/>
              <a:t>For the variable containing the subgroup sizes. If subgroup size is constant, you can ignore this drop zone and enter the value in the dialog box. This variable must be numeric.</a:t>
            </a:r>
          </a:p>
          <a:p>
            <a:r>
              <a:rPr lang="en-US" sz="1400" b="1" dirty="0"/>
              <a:t>Time Order Variable (optional): </a:t>
            </a:r>
            <a:r>
              <a:rPr lang="en-US" sz="1400" dirty="0"/>
              <a:t>Use if you have a variable containing the time stamps of the occurrences. This variable can be numeric or date/time.</a:t>
            </a:r>
          </a:p>
          <a:p>
            <a:r>
              <a:rPr lang="en-US" sz="1400" b="1" dirty="0"/>
              <a:t>Stage Variable (optional): </a:t>
            </a:r>
            <a:r>
              <a:rPr lang="en-US" sz="1400" dirty="0"/>
              <a:t>Use if you have a variable identifying different stages (such as 'Before' and 'After' an improvement initiative). This variable can be numeric, text, or date/time.</a:t>
            </a:r>
          </a:p>
          <a:p>
            <a:pPr marL="0" indent="0">
              <a:buNone/>
            </a:pPr>
            <a:endParaRPr lang="en-US" sz="1400" dirty="0"/>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290249" y="1472279"/>
            <a:ext cx="5125968" cy="3913442"/>
          </a:xfr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u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5173151" cy="4754039"/>
          </a:xfrm>
        </p:spPr>
        <p:txBody>
          <a:bodyPr>
            <a:noAutofit/>
          </a:bodyPr>
          <a:lstStyle/>
          <a:p>
            <a:pPr marL="0" indent="0">
              <a:buNone/>
            </a:pPr>
            <a:r>
              <a:rPr lang="en-US" sz="1400" dirty="0"/>
              <a:t>The data set provided contains a time-order variable (Period), a Data variable (Number Defects (c)) containing the counts of defects in each subgroup, and a Subgroup Size variable containing the subgroup sizes.</a:t>
            </a:r>
          </a:p>
          <a:p>
            <a:pPr marL="0" indent="0">
              <a:buNone/>
            </a:pPr>
            <a:endParaRPr lang="en-US" sz="1400" dirty="0"/>
          </a:p>
          <a:p>
            <a:r>
              <a:rPr lang="en-US" sz="1400" dirty="0"/>
              <a:t>Click on the data file in the data sources panel and drag </a:t>
            </a:r>
            <a:r>
              <a:rPr lang="en-US" sz="1400" b="1" dirty="0"/>
              <a:t>Number Defects (c) </a:t>
            </a:r>
            <a:r>
              <a:rPr lang="en-US" sz="1400" dirty="0"/>
              <a:t>onto the Data Variable drop zone.</a:t>
            </a:r>
          </a:p>
          <a:p>
            <a:r>
              <a:rPr lang="en-US" sz="1400" dirty="0"/>
              <a:t>Click and drag </a:t>
            </a:r>
            <a:r>
              <a:rPr lang="en-US" sz="1400" b="1" dirty="0"/>
              <a:t>Subgroup Size(n) </a:t>
            </a:r>
            <a:r>
              <a:rPr lang="en-US" sz="1400" dirty="0"/>
              <a:t>onto the Subgroup Size drop zone (alternatively, enter a constant subgroup size in the Subgroup Size text box in the dialog box).</a:t>
            </a:r>
          </a:p>
          <a:p>
            <a:r>
              <a:rPr lang="en-US" sz="1400" dirty="0"/>
              <a:t>Click and drag </a:t>
            </a:r>
            <a:r>
              <a:rPr lang="en-US" sz="1400" b="1" dirty="0"/>
              <a:t>Period</a:t>
            </a:r>
            <a:r>
              <a:rPr lang="en-US" sz="1400" dirty="0"/>
              <a:t> onto the Time Order Variable drop zone.</a:t>
            </a:r>
          </a:p>
          <a:p>
            <a:r>
              <a:rPr lang="en-US" sz="1400" dirty="0"/>
              <a:t>Click “Continue.”</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6601639" y="2217444"/>
            <a:ext cx="5222757" cy="2699622"/>
          </a:xfrm>
        </p:spPr>
      </p:pic>
      <p:sp>
        <p:nvSpPr>
          <p:cNvPr id="4" name="TextBox 3">
            <a:hlinkClick r:id="rId5"/>
            <a:extLst>
              <a:ext uri="{FF2B5EF4-FFF2-40B4-BE49-F238E27FC236}">
                <a16:creationId xmlns:a16="http://schemas.microsoft.com/office/drawing/2014/main" id="{A586DED0-4428-40B1-9BFA-EA3E07460CF8}"/>
              </a:ext>
            </a:extLst>
          </p:cNvPr>
          <p:cNvSpPr txBox="1"/>
          <p:nvPr/>
        </p:nvSpPr>
        <p:spPr>
          <a:xfrm>
            <a:off x="9074600" y="1268719"/>
            <a:ext cx="2186850" cy="253916"/>
          </a:xfrm>
          <a:prstGeom prst="rect">
            <a:avLst/>
          </a:prstGeom>
          <a:noFill/>
        </p:spPr>
        <p:txBody>
          <a:bodyPr wrap="square" rtlCol="0">
            <a:spAutoFit/>
          </a:bodyPr>
          <a:lstStyle/>
          <a:p>
            <a:pPr algn="ctr"/>
            <a:r>
              <a:rPr lang="en-US" sz="1050" b="1" dirty="0">
                <a:solidFill>
                  <a:schemeClr val="bg1">
                    <a:lumMod val="50000"/>
                  </a:schemeClr>
                </a:solidFill>
              </a:rPr>
              <a:t>attributecharts_exmpldata.xlsx</a:t>
            </a:r>
          </a:p>
        </p:txBody>
      </p:sp>
      <p:pic>
        <p:nvPicPr>
          <p:cNvPr id="5" name="Picture 4">
            <a:hlinkClick r:id="rId5"/>
            <a:extLst>
              <a:ext uri="{FF2B5EF4-FFF2-40B4-BE49-F238E27FC236}">
                <a16:creationId xmlns:a16="http://schemas.microsoft.com/office/drawing/2014/main" id="{0DD9A215-CABC-4A1A-94DA-E09ACA49CAE5}"/>
              </a:ext>
            </a:extLst>
          </p:cNvPr>
          <p:cNvPicPr>
            <a:picLocks noChangeAspect="1"/>
          </p:cNvPicPr>
          <p:nvPr/>
        </p:nvPicPr>
        <p:blipFill>
          <a:blip r:embed="rId6"/>
          <a:stretch>
            <a:fillRect/>
          </a:stretch>
        </p:blipFill>
        <p:spPr>
          <a:xfrm>
            <a:off x="8982250" y="787093"/>
            <a:ext cx="2371550" cy="481626"/>
          </a:xfrm>
          <a:prstGeom prst="rect">
            <a:avLst/>
          </a:prstGeom>
        </p:spPr>
      </p:pic>
      <p:pic>
        <p:nvPicPr>
          <p:cNvPr id="23" name="Picture 22" descr="Table&#10;&#10;Description automatically generated">
            <a:extLst>
              <a:ext uri="{FF2B5EF4-FFF2-40B4-BE49-F238E27FC236}">
                <a16:creationId xmlns:a16="http://schemas.microsoft.com/office/drawing/2014/main" id="{CB354629-A502-45ED-890E-436AC3A663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16792" y="4435638"/>
            <a:ext cx="2671225" cy="1952319"/>
          </a:xfrm>
          <a:prstGeom prst="rect">
            <a:avLst/>
          </a:prstGeom>
        </p:spPr>
      </p:pic>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u Chart Example Output</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8" name="Picture 7">
            <a:extLst>
              <a:ext uri="{FF2B5EF4-FFF2-40B4-BE49-F238E27FC236}">
                <a16:creationId xmlns:a16="http://schemas.microsoft.com/office/drawing/2014/main" id="{30C1B778-E952-4C95-AE22-65FD6F96762F}"/>
              </a:ext>
            </a:extLst>
          </p:cNvPr>
          <p:cNvPicPr>
            <a:picLocks noChangeAspect="1"/>
          </p:cNvPicPr>
          <p:nvPr/>
        </p:nvPicPr>
        <p:blipFill>
          <a:blip r:embed="rId4"/>
          <a:stretch>
            <a:fillRect/>
          </a:stretch>
        </p:blipFill>
        <p:spPr>
          <a:xfrm>
            <a:off x="2133601" y="1551330"/>
            <a:ext cx="7348006" cy="4531972"/>
          </a:xfrm>
          <a:prstGeom prst="rect">
            <a:avLst/>
          </a:prstGeom>
        </p:spPr>
      </p:pic>
    </p:spTree>
    <p:extLst>
      <p:ext uri="{BB962C8B-B14F-4D97-AF65-F5344CB8AC3E}">
        <p14:creationId xmlns:p14="http://schemas.microsoft.com/office/powerpoint/2010/main" val="119450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556</Words>
  <Application>Microsoft Office PowerPoint</Application>
  <PresentationFormat>Widescreen</PresentationFormat>
  <Paragraphs>38</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Attribute Control Charts (u Chart)</vt:lpstr>
      <vt:lpstr>Using EngineRoom</vt:lpstr>
      <vt:lpstr>Using EngineRoom</vt:lpstr>
      <vt:lpstr>u Chart Example</vt:lpstr>
      <vt:lpstr>u Chart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47</cp:revision>
  <dcterms:created xsi:type="dcterms:W3CDTF">2020-09-22T21:11:07Z</dcterms:created>
  <dcterms:modified xsi:type="dcterms:W3CDTF">2021-12-17T16:24:21Z</dcterms:modified>
</cp:coreProperties>
</file>