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61" r:id="rId3"/>
    <p:sldId id="262" r:id="rId4"/>
    <p:sldId id="263" r:id="rId5"/>
    <p:sldId id="267" r:id="rId6"/>
    <p:sldId id="268"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9" autoAdjust="0"/>
    <p:restoredTop sz="77530" autoAdjust="0"/>
  </p:normalViewPr>
  <p:slideViewPr>
    <p:cSldViewPr snapToGrid="0">
      <p:cViewPr>
        <p:scale>
          <a:sx n="49" d="100"/>
          <a:sy n="49" d="100"/>
        </p:scale>
        <p:origin x="7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a:t>
            </a:r>
            <a:r>
              <a:rPr lang="en-US" b="0" dirty="0"/>
              <a:t>Guided mode is ENABLED for the following example</a:t>
            </a:r>
            <a:endParaRPr lang="en-US" b="1"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724231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6</a:t>
            </a:fld>
            <a:endParaRPr lang="en-US"/>
          </a:p>
        </p:txBody>
      </p:sp>
    </p:spTree>
    <p:extLst>
      <p:ext uri="{BB962C8B-B14F-4D97-AF65-F5344CB8AC3E}">
        <p14:creationId xmlns:p14="http://schemas.microsoft.com/office/powerpoint/2010/main" val="1829420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Notes:</a:t>
            </a:r>
          </a:p>
          <a:p>
            <a:pPr marL="0" indent="0">
              <a:buFont typeface="Arial" panose="020B0604020202020204" pitchFamily="34" charset="0"/>
              <a:buNone/>
            </a:pPr>
            <a:r>
              <a:rPr lang="en-US" dirty="0"/>
              <a:t>The study output includes, for both the original and transformed variable: </a:t>
            </a:r>
          </a:p>
          <a:p>
            <a:pPr marL="228600" indent="-228600">
              <a:buFont typeface="Arial" panose="020B0604020202020204" pitchFamily="34" charset="0"/>
              <a:buChar char="•"/>
            </a:pPr>
            <a:r>
              <a:rPr lang="en-US" dirty="0"/>
              <a:t>a histogram with a normal distribution overlaid on the data</a:t>
            </a:r>
          </a:p>
          <a:p>
            <a:pPr marL="228600" indent="-228600">
              <a:buFont typeface="Arial" panose="020B0604020202020204" pitchFamily="34" charset="0"/>
              <a:buChar char="•"/>
            </a:pPr>
            <a:r>
              <a:rPr lang="en-US" dirty="0"/>
              <a:t>a normal probability (QQ) plot</a:t>
            </a:r>
          </a:p>
          <a:p>
            <a:pPr marL="228600" indent="-228600">
              <a:buFont typeface="Arial" panose="020B0604020202020204" pitchFamily="34" charset="0"/>
              <a:buChar char="•"/>
            </a:pPr>
            <a:r>
              <a:rPr lang="en-US" dirty="0"/>
              <a:t>a table of descriptive statistics along with the AD test statistic and p-value.</a:t>
            </a:r>
          </a:p>
          <a:p>
            <a:pPr marL="228600" indent="-228600">
              <a:buFont typeface="Arial" panose="020B0604020202020204" pitchFamily="34" charset="0"/>
              <a:buChar char="•"/>
            </a:pPr>
            <a:r>
              <a:rPr lang="en-US" dirty="0"/>
              <a:t>It also displays the estimated lambda value and a more easily interpreted rounded value that is used to transform the data.</a:t>
            </a:r>
          </a:p>
        </p:txBody>
      </p:sp>
      <p:sp>
        <p:nvSpPr>
          <p:cNvPr id="4" name="Slide Number Placeholder 3"/>
          <p:cNvSpPr>
            <a:spLocks noGrp="1"/>
          </p:cNvSpPr>
          <p:nvPr>
            <p:ph type="sldNum" sz="quarter" idx="5"/>
          </p:nvPr>
        </p:nvSpPr>
        <p:spPr/>
        <p:txBody>
          <a:bodyPr/>
          <a:lstStyle/>
          <a:p>
            <a:fld id="{57187927-3E4B-4800-B469-7E8E4F2BE502}" type="slidenum">
              <a:rPr lang="en-US" smtClean="0"/>
              <a:t>7</a:t>
            </a:fld>
            <a:endParaRPr lang="en-US"/>
          </a:p>
        </p:txBody>
      </p:sp>
    </p:spTree>
    <p:extLst>
      <p:ext uri="{BB962C8B-B14F-4D97-AF65-F5344CB8AC3E}">
        <p14:creationId xmlns:p14="http://schemas.microsoft.com/office/powerpoint/2010/main" val="2315343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media.moresteam.com/university/tutorials/nonint/new/Transform.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https://media.moresteam.com/main/downloads/ADnormality_test_data.xls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Transformations</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4888832" cy="4833257"/>
          </a:xfrm>
        </p:spPr>
        <p:txBody>
          <a:bodyPr>
            <a:normAutofit/>
          </a:bodyPr>
          <a:lstStyle/>
          <a:p>
            <a:pPr marL="0" indent="0">
              <a:buNone/>
            </a:pPr>
            <a:r>
              <a:rPr lang="en-US" dirty="0"/>
              <a:t>When to use this tool</a:t>
            </a:r>
          </a:p>
          <a:p>
            <a:pPr marL="0" indent="0">
              <a:buNone/>
            </a:pPr>
            <a:r>
              <a:rPr lang="en-US" sz="1600" b="0" i="0" dirty="0">
                <a:solidFill>
                  <a:srgbClr val="000000"/>
                </a:solidFill>
                <a:effectLst/>
                <a:latin typeface="+mj-lt"/>
              </a:rPr>
              <a:t>Transformations are mathematical functions that help change the shape or scale of the data to which they're applied. Many parametric tests assume the data are taken from a normal distribution.</a:t>
            </a:r>
          </a:p>
          <a:p>
            <a:pPr marL="0" indent="0">
              <a:buNone/>
            </a:pPr>
            <a:r>
              <a:rPr lang="en-US" sz="1600" b="0" i="0" dirty="0">
                <a:solidFill>
                  <a:srgbClr val="000000"/>
                </a:solidFill>
                <a:effectLst/>
                <a:latin typeface="+mj-lt"/>
              </a:rPr>
              <a:t>If your data don't meet this requirement, one option is to transform the data so they more closely approximate the normal distribution. Now that they meet the test requirement, you can run it.</a:t>
            </a:r>
          </a:p>
          <a:p>
            <a:pPr marL="0" indent="0">
              <a:buNone/>
            </a:pPr>
            <a:endParaRPr lang="en-US" sz="1600" dirty="0">
              <a:solidFill>
                <a:srgbClr val="000000"/>
              </a:solidFill>
              <a:latin typeface="+mj-lt"/>
            </a:endParaRPr>
          </a:p>
          <a:p>
            <a:pPr marL="0" indent="0">
              <a:buNone/>
            </a:pPr>
            <a:r>
              <a:rPr lang="en-US" sz="1600" dirty="0">
                <a:solidFill>
                  <a:srgbClr val="000000"/>
                </a:solidFill>
                <a:latin typeface="+mj-lt"/>
              </a:rPr>
              <a:t>Note: For a given data set, some transform functions may help meet the requirements and others may not. In some instances, none will. Look at your data after each transform function to see whether the goal of the transformation - to make the data more “normal” - was achieved.</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585531" y="1785645"/>
            <a:ext cx="4800106" cy="2704517"/>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916731"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https://media.moresteam.com/university/tutorials/nonint/new/Transform.mp4</a:t>
            </a:r>
          </a:p>
        </p:txBody>
      </p:sp>
      <p:pic>
        <p:nvPicPr>
          <p:cNvPr id="1026" name="Picture 2">
            <a:extLst>
              <a:ext uri="{FF2B5EF4-FFF2-40B4-BE49-F238E27FC236}">
                <a16:creationId xmlns:a16="http://schemas.microsoft.com/office/drawing/2014/main" id="{D5694F50-9416-4F52-AB0A-A725613A2DB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3958" y="2239300"/>
            <a:ext cx="3149489" cy="1731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Data Mgt &gt; Transformations</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0848"/>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4"/>
            <a:ext cx="4893860" cy="1712921"/>
          </a:xfrm>
        </p:spPr>
        <p:txBody>
          <a:bodyPr>
            <a:normAutofit/>
          </a:bodyPr>
          <a:lstStyle/>
          <a:p>
            <a:pPr marL="0" indent="0">
              <a:buNone/>
            </a:pPr>
            <a:r>
              <a:rPr lang="en-US" sz="1400" dirty="0"/>
              <a:t>The data set provided in the next slide contains one non-normal variable </a:t>
            </a:r>
            <a:r>
              <a:rPr lang="en-US" sz="1400" b="1" dirty="0"/>
              <a:t>(Sample 2)</a:t>
            </a:r>
            <a:r>
              <a:rPr lang="en-US" sz="1400" dirty="0"/>
              <a:t>.</a:t>
            </a:r>
          </a:p>
          <a:p>
            <a:pPr marL="0" indent="0">
              <a:buNone/>
            </a:pPr>
            <a:r>
              <a:rPr lang="en-US" sz="1400" dirty="0"/>
              <a:t>We will apply a transform to that sample so it approximates a normal distribution.</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5588963" y="1806293"/>
            <a:ext cx="6154039" cy="3245413"/>
          </a:xfrm>
        </p:spPr>
      </p:pic>
      <p:pic>
        <p:nvPicPr>
          <p:cNvPr id="3" name="Picture 2">
            <a:extLst>
              <a:ext uri="{FF2B5EF4-FFF2-40B4-BE49-F238E27FC236}">
                <a16:creationId xmlns:a16="http://schemas.microsoft.com/office/drawing/2014/main" id="{20452D25-55FD-4843-87F4-4186EAA9355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045260" y="3328636"/>
            <a:ext cx="1163791" cy="2654491"/>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Transformations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1" y="1633112"/>
            <a:ext cx="3965812" cy="3716810"/>
          </a:xfrm>
        </p:spPr>
        <p:txBody>
          <a:bodyPr>
            <a:noAutofit/>
          </a:bodyPr>
          <a:lstStyle/>
          <a:p>
            <a:r>
              <a:rPr lang="en-US" sz="1400" dirty="0"/>
              <a:t>Click on the data file in the data sources panel and drag </a:t>
            </a:r>
            <a:r>
              <a:rPr lang="en-US" sz="1400" b="1" dirty="0"/>
              <a:t>Sample 2</a:t>
            </a:r>
            <a:r>
              <a:rPr lang="en-US" sz="1400" dirty="0"/>
              <a:t> onto the Data Variable drop zone.</a:t>
            </a:r>
          </a:p>
          <a:p>
            <a:r>
              <a:rPr lang="en-US" sz="1400" dirty="0"/>
              <a:t>You now have several options for the choice of transform function:</a:t>
            </a:r>
          </a:p>
          <a:p>
            <a:pPr lvl="1"/>
            <a:r>
              <a:rPr lang="en-US" sz="1400" b="1" dirty="0"/>
              <a:t>A) </a:t>
            </a:r>
            <a:r>
              <a:rPr lang="en-US" sz="1400" dirty="0"/>
              <a:t>You can select a transform from the dropdown list provided.</a:t>
            </a:r>
          </a:p>
          <a:p>
            <a:pPr lvl="2"/>
            <a:r>
              <a:rPr lang="en-US" dirty="0"/>
              <a:t>Arcsine</a:t>
            </a:r>
          </a:p>
          <a:p>
            <a:pPr lvl="2"/>
            <a:r>
              <a:rPr lang="en-US" dirty="0"/>
              <a:t>Arcsine Square-Root</a:t>
            </a:r>
          </a:p>
          <a:p>
            <a:pPr lvl="2"/>
            <a:r>
              <a:rPr lang="en-US" dirty="0"/>
              <a:t>Inverse</a:t>
            </a:r>
          </a:p>
          <a:p>
            <a:pPr lvl="2"/>
            <a:r>
              <a:rPr lang="en-US" dirty="0"/>
              <a:t>Inverse Square-Root</a:t>
            </a:r>
          </a:p>
          <a:p>
            <a:pPr lvl="2"/>
            <a:r>
              <a:rPr lang="en-US" dirty="0"/>
              <a:t>Logarithm</a:t>
            </a:r>
          </a:p>
          <a:p>
            <a:pPr lvl="2"/>
            <a:r>
              <a:rPr lang="en-US" dirty="0"/>
              <a:t>Natural Logarithm</a:t>
            </a:r>
          </a:p>
          <a:p>
            <a:pPr lvl="2"/>
            <a:r>
              <a:rPr lang="en-US" dirty="0"/>
              <a:t>Square</a:t>
            </a:r>
          </a:p>
          <a:p>
            <a:pPr lvl="2"/>
            <a:r>
              <a:rPr lang="en-US" dirty="0"/>
              <a:t>Square-Root</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4" name="TextBox 3">
            <a:hlinkClick r:id="rId4"/>
            <a:extLst>
              <a:ext uri="{FF2B5EF4-FFF2-40B4-BE49-F238E27FC236}">
                <a16:creationId xmlns:a16="http://schemas.microsoft.com/office/drawing/2014/main" id="{F28FC626-B327-4364-B62D-059663AC8CF4}"/>
              </a:ext>
            </a:extLst>
          </p:cNvPr>
          <p:cNvSpPr txBox="1"/>
          <p:nvPr/>
        </p:nvSpPr>
        <p:spPr>
          <a:xfrm>
            <a:off x="9074600" y="1268719"/>
            <a:ext cx="2186850" cy="253916"/>
          </a:xfrm>
          <a:prstGeom prst="rect">
            <a:avLst/>
          </a:prstGeom>
          <a:noFill/>
        </p:spPr>
        <p:txBody>
          <a:bodyPr wrap="square" rtlCol="0">
            <a:spAutoFit/>
          </a:bodyPr>
          <a:lstStyle/>
          <a:p>
            <a:pPr algn="ctr"/>
            <a:r>
              <a:rPr lang="en-US" sz="1050" b="1" dirty="0">
                <a:solidFill>
                  <a:schemeClr val="bg1">
                    <a:lumMod val="50000"/>
                  </a:schemeClr>
                </a:solidFill>
              </a:rPr>
              <a:t>ADnormality_test_data.xlsx</a:t>
            </a:r>
          </a:p>
        </p:txBody>
      </p:sp>
      <p:pic>
        <p:nvPicPr>
          <p:cNvPr id="9" name="Picture 8">
            <a:hlinkClick r:id="rId4"/>
            <a:extLst>
              <a:ext uri="{FF2B5EF4-FFF2-40B4-BE49-F238E27FC236}">
                <a16:creationId xmlns:a16="http://schemas.microsoft.com/office/drawing/2014/main" id="{C9F2081F-2ADD-4929-A724-A58294997CB4}"/>
              </a:ext>
            </a:extLst>
          </p:cNvPr>
          <p:cNvPicPr>
            <a:picLocks noChangeAspect="1"/>
          </p:cNvPicPr>
          <p:nvPr/>
        </p:nvPicPr>
        <p:blipFill>
          <a:blip r:embed="rId5"/>
          <a:stretch>
            <a:fillRect/>
          </a:stretch>
        </p:blipFill>
        <p:spPr>
          <a:xfrm>
            <a:off x="8982250" y="787093"/>
            <a:ext cx="2371550" cy="481626"/>
          </a:xfrm>
          <a:prstGeom prst="rect">
            <a:avLst/>
          </a:prstGeom>
        </p:spPr>
      </p:pic>
      <p:pic>
        <p:nvPicPr>
          <p:cNvPr id="11" name="Content Placeholder 10">
            <a:extLst>
              <a:ext uri="{FF2B5EF4-FFF2-40B4-BE49-F238E27FC236}">
                <a16:creationId xmlns:a16="http://schemas.microsoft.com/office/drawing/2014/main" id="{6B199882-F217-42FC-AA1C-83B1B9C94699}"/>
              </a:ext>
            </a:extLst>
          </p:cNvPr>
          <p:cNvPicPr>
            <a:picLocks noGrp="1" noChangeAspect="1"/>
          </p:cNvPicPr>
          <p:nvPr>
            <p:ph sz="half" idx="2"/>
          </p:nvPr>
        </p:nvPicPr>
        <p:blipFill>
          <a:blip r:embed="rId6">
            <a:extLst>
              <a:ext uri="{28A0092B-C50C-407E-A947-70E740481C1C}">
                <a14:useLocalDpi xmlns:a14="http://schemas.microsoft.com/office/drawing/2010/main" val="0"/>
              </a:ext>
            </a:extLst>
          </a:blip>
          <a:srcRect/>
          <a:stretch/>
        </p:blipFill>
        <p:spPr>
          <a:xfrm>
            <a:off x="5804994" y="1815675"/>
            <a:ext cx="4836354" cy="4405392"/>
          </a:xfrm>
        </p:spPr>
      </p:pic>
      <p:sp>
        <p:nvSpPr>
          <p:cNvPr id="5" name="Rectangle 4">
            <a:extLst>
              <a:ext uri="{FF2B5EF4-FFF2-40B4-BE49-F238E27FC236}">
                <a16:creationId xmlns:a16="http://schemas.microsoft.com/office/drawing/2014/main" id="{15DE3931-1617-4715-A328-5ECB1859BAF9}"/>
              </a:ext>
            </a:extLst>
          </p:cNvPr>
          <p:cNvSpPr/>
          <p:nvPr/>
        </p:nvSpPr>
        <p:spPr>
          <a:xfrm>
            <a:off x="6454628" y="2770496"/>
            <a:ext cx="3985909" cy="658504"/>
          </a:xfrm>
          <a:prstGeom prst="rect">
            <a:avLst/>
          </a:prstGeom>
          <a:noFill/>
          <a:ln w="38100">
            <a:solidFill>
              <a:srgbClr val="FFD33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Transformations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0" y="1633112"/>
            <a:ext cx="4885525" cy="3716810"/>
          </a:xfrm>
        </p:spPr>
        <p:txBody>
          <a:bodyPr>
            <a:noAutofit/>
          </a:bodyPr>
          <a:lstStyle/>
          <a:p>
            <a:r>
              <a:rPr lang="en-US" sz="1400" b="1" dirty="0"/>
              <a:t>(B) </a:t>
            </a:r>
            <a:r>
              <a:rPr lang="en-US" sz="1400" dirty="0"/>
              <a:t>Turn on the </a:t>
            </a:r>
            <a:r>
              <a:rPr lang="en-US" sz="1400" b="1" dirty="0"/>
              <a:t>Use Best Lambda value (Box-Cox)</a:t>
            </a:r>
            <a:r>
              <a:rPr lang="en-US" sz="1400" dirty="0"/>
              <a:t> method to find the optimal lambda (power transformation parameter) value that will best approximate the normal distribution.</a:t>
            </a:r>
          </a:p>
          <a:p>
            <a:endParaRPr lang="en-US" sz="1400" dirty="0"/>
          </a:p>
          <a:p>
            <a:r>
              <a:rPr lang="en-US" sz="1400" dirty="0"/>
              <a:t>Note: The transform functions listed in the dropdown menu above are all specific instances of Box-Cox transformations:</a:t>
            </a:r>
            <a:endParaRPr lang="en-US" dirty="0"/>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extLst>
              <a:ext uri="{FF2B5EF4-FFF2-40B4-BE49-F238E27FC236}">
                <a16:creationId xmlns:a16="http://schemas.microsoft.com/office/drawing/2014/main" id="{6B199882-F217-42FC-AA1C-83B1B9C94699}"/>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5804994" y="1815675"/>
            <a:ext cx="4836354" cy="4405392"/>
          </a:xfrm>
        </p:spPr>
      </p:pic>
      <p:sp>
        <p:nvSpPr>
          <p:cNvPr id="5" name="Rectangle 4">
            <a:extLst>
              <a:ext uri="{FF2B5EF4-FFF2-40B4-BE49-F238E27FC236}">
                <a16:creationId xmlns:a16="http://schemas.microsoft.com/office/drawing/2014/main" id="{BE85B192-3E80-41EB-B413-5D4380AA40F8}"/>
              </a:ext>
            </a:extLst>
          </p:cNvPr>
          <p:cNvSpPr/>
          <p:nvPr/>
        </p:nvSpPr>
        <p:spPr>
          <a:xfrm>
            <a:off x="6468276" y="4351327"/>
            <a:ext cx="3985909" cy="658504"/>
          </a:xfrm>
          <a:prstGeom prst="rect">
            <a:avLst/>
          </a:prstGeom>
          <a:noFill/>
          <a:ln w="38100">
            <a:solidFill>
              <a:srgbClr val="FFD33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6">
            <a:extLst>
              <a:ext uri="{FF2B5EF4-FFF2-40B4-BE49-F238E27FC236}">
                <a16:creationId xmlns:a16="http://schemas.microsoft.com/office/drawing/2014/main" id="{2B06C6FE-1ABF-4FCC-BF8C-1C0FF42FE391}"/>
              </a:ext>
            </a:extLst>
          </p:cNvPr>
          <p:cNvGraphicFramePr>
            <a:graphicFrameLocks noGrp="1"/>
          </p:cNvGraphicFramePr>
          <p:nvPr>
            <p:extLst>
              <p:ext uri="{D42A27DB-BD31-4B8C-83A1-F6EECF244321}">
                <p14:modId xmlns:p14="http://schemas.microsoft.com/office/powerpoint/2010/main" val="40940814"/>
              </p:ext>
            </p:extLst>
          </p:nvPr>
        </p:nvGraphicFramePr>
        <p:xfrm>
          <a:off x="1550651" y="3763117"/>
          <a:ext cx="3185122" cy="2225040"/>
        </p:xfrm>
        <a:graphic>
          <a:graphicData uri="http://schemas.openxmlformats.org/drawingml/2006/table">
            <a:tbl>
              <a:tblPr firstRow="1" bandRow="1">
                <a:tableStyleId>{F5AB1C69-6EDB-4FF4-983F-18BD219EF322}</a:tableStyleId>
              </a:tblPr>
              <a:tblGrid>
                <a:gridCol w="954008">
                  <a:extLst>
                    <a:ext uri="{9D8B030D-6E8A-4147-A177-3AD203B41FA5}">
                      <a16:colId xmlns:a16="http://schemas.microsoft.com/office/drawing/2014/main" val="910863596"/>
                    </a:ext>
                  </a:extLst>
                </a:gridCol>
                <a:gridCol w="2231114">
                  <a:extLst>
                    <a:ext uri="{9D8B030D-6E8A-4147-A177-3AD203B41FA5}">
                      <a16:colId xmlns:a16="http://schemas.microsoft.com/office/drawing/2014/main" val="4049117569"/>
                    </a:ext>
                  </a:extLst>
                </a:gridCol>
              </a:tblGrid>
              <a:tr h="370840">
                <a:tc>
                  <a:txBody>
                    <a:bodyPr/>
                    <a:lstStyle/>
                    <a:p>
                      <a:pPr algn="ctr"/>
                      <a:r>
                        <a:rPr lang="en-US" sz="1400" dirty="0"/>
                        <a:t>Lambda</a:t>
                      </a:r>
                    </a:p>
                  </a:txBody>
                  <a:tcPr/>
                </a:tc>
                <a:tc>
                  <a:txBody>
                    <a:bodyPr/>
                    <a:lstStyle/>
                    <a:p>
                      <a:pPr algn="ctr"/>
                      <a:r>
                        <a:rPr lang="en-US" sz="1400" dirty="0"/>
                        <a:t>Transform Function</a:t>
                      </a:r>
                    </a:p>
                  </a:txBody>
                  <a:tcPr/>
                </a:tc>
                <a:extLst>
                  <a:ext uri="{0D108BD9-81ED-4DB2-BD59-A6C34878D82A}">
                    <a16:rowId xmlns:a16="http://schemas.microsoft.com/office/drawing/2014/main" val="2525619400"/>
                  </a:ext>
                </a:extLst>
              </a:tr>
              <a:tr h="370840">
                <a:tc>
                  <a:txBody>
                    <a:bodyPr/>
                    <a:lstStyle/>
                    <a:p>
                      <a:pPr algn="ctr"/>
                      <a:r>
                        <a:rPr lang="en-US" sz="1400" dirty="0"/>
                        <a:t>-1</a:t>
                      </a:r>
                    </a:p>
                  </a:txBody>
                  <a:tcPr/>
                </a:tc>
                <a:tc>
                  <a:txBody>
                    <a:bodyPr/>
                    <a:lstStyle/>
                    <a:p>
                      <a:pPr algn="l"/>
                      <a:r>
                        <a:rPr lang="en-US" sz="1400" dirty="0"/>
                        <a:t>Inverse</a:t>
                      </a:r>
                    </a:p>
                  </a:txBody>
                  <a:tcPr/>
                </a:tc>
                <a:extLst>
                  <a:ext uri="{0D108BD9-81ED-4DB2-BD59-A6C34878D82A}">
                    <a16:rowId xmlns:a16="http://schemas.microsoft.com/office/drawing/2014/main" val="3280060878"/>
                  </a:ext>
                </a:extLst>
              </a:tr>
              <a:tr h="370840">
                <a:tc>
                  <a:txBody>
                    <a:bodyPr/>
                    <a:lstStyle/>
                    <a:p>
                      <a:pPr algn="ctr"/>
                      <a:r>
                        <a:rPr lang="en-US" sz="1400" dirty="0"/>
                        <a:t>-½ </a:t>
                      </a:r>
                    </a:p>
                  </a:txBody>
                  <a:tcPr/>
                </a:tc>
                <a:tc>
                  <a:txBody>
                    <a:bodyPr/>
                    <a:lstStyle/>
                    <a:p>
                      <a:pPr algn="l"/>
                      <a:r>
                        <a:rPr lang="en-US" sz="1400" dirty="0"/>
                        <a:t>Inverse Square-root</a:t>
                      </a:r>
                    </a:p>
                  </a:txBody>
                  <a:tcPr/>
                </a:tc>
                <a:extLst>
                  <a:ext uri="{0D108BD9-81ED-4DB2-BD59-A6C34878D82A}">
                    <a16:rowId xmlns:a16="http://schemas.microsoft.com/office/drawing/2014/main" val="2388726145"/>
                  </a:ext>
                </a:extLst>
              </a:tr>
              <a:tr h="370840">
                <a:tc>
                  <a:txBody>
                    <a:bodyPr/>
                    <a:lstStyle/>
                    <a:p>
                      <a:pPr algn="ctr"/>
                      <a:r>
                        <a:rPr lang="en-US" sz="1400" dirty="0"/>
                        <a:t>0</a:t>
                      </a:r>
                    </a:p>
                  </a:txBody>
                  <a:tcPr/>
                </a:tc>
                <a:tc>
                  <a:txBody>
                    <a:bodyPr/>
                    <a:lstStyle/>
                    <a:p>
                      <a:pPr algn="l"/>
                      <a:r>
                        <a:rPr lang="en-US" sz="1400" dirty="0"/>
                        <a:t>Natural Logarithm</a:t>
                      </a:r>
                    </a:p>
                  </a:txBody>
                  <a:tcPr/>
                </a:tc>
                <a:extLst>
                  <a:ext uri="{0D108BD9-81ED-4DB2-BD59-A6C34878D82A}">
                    <a16:rowId xmlns:a16="http://schemas.microsoft.com/office/drawing/2014/main" val="1959006982"/>
                  </a:ext>
                </a:extLst>
              </a:tr>
              <a:tr h="370840">
                <a:tc>
                  <a:txBody>
                    <a:bodyPr/>
                    <a:lstStyle/>
                    <a:p>
                      <a:pPr algn="ctr"/>
                      <a:r>
                        <a:rPr lang="en-US" sz="1400" dirty="0"/>
                        <a:t>½</a:t>
                      </a:r>
                    </a:p>
                  </a:txBody>
                  <a:tcPr/>
                </a:tc>
                <a:tc>
                  <a:txBody>
                    <a:bodyPr/>
                    <a:lstStyle/>
                    <a:p>
                      <a:pPr algn="l"/>
                      <a:r>
                        <a:rPr lang="en-US" sz="1400" dirty="0"/>
                        <a:t>Square-root</a:t>
                      </a:r>
                    </a:p>
                  </a:txBody>
                  <a:tcPr/>
                </a:tc>
                <a:extLst>
                  <a:ext uri="{0D108BD9-81ED-4DB2-BD59-A6C34878D82A}">
                    <a16:rowId xmlns:a16="http://schemas.microsoft.com/office/drawing/2014/main" val="3108024802"/>
                  </a:ext>
                </a:extLst>
              </a:tr>
              <a:tr h="370840">
                <a:tc>
                  <a:txBody>
                    <a:bodyPr/>
                    <a:lstStyle/>
                    <a:p>
                      <a:pPr algn="ctr"/>
                      <a:r>
                        <a:rPr lang="en-US" sz="1400" dirty="0"/>
                        <a:t>2</a:t>
                      </a:r>
                    </a:p>
                  </a:txBody>
                  <a:tcPr/>
                </a:tc>
                <a:tc>
                  <a:txBody>
                    <a:bodyPr/>
                    <a:lstStyle/>
                    <a:p>
                      <a:pPr algn="l"/>
                      <a:r>
                        <a:rPr lang="en-US" sz="1400" dirty="0"/>
                        <a:t>Square</a:t>
                      </a:r>
                    </a:p>
                  </a:txBody>
                  <a:tcPr/>
                </a:tc>
                <a:extLst>
                  <a:ext uri="{0D108BD9-81ED-4DB2-BD59-A6C34878D82A}">
                    <a16:rowId xmlns:a16="http://schemas.microsoft.com/office/drawing/2014/main" val="3726190826"/>
                  </a:ext>
                </a:extLst>
              </a:tr>
            </a:tbl>
          </a:graphicData>
        </a:graphic>
      </p:graphicFrame>
    </p:spTree>
    <p:extLst>
      <p:ext uri="{BB962C8B-B14F-4D97-AF65-F5344CB8AC3E}">
        <p14:creationId xmlns:p14="http://schemas.microsoft.com/office/powerpoint/2010/main" val="3186319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Transformations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0" y="1633112"/>
            <a:ext cx="4885525" cy="3716810"/>
          </a:xfrm>
        </p:spPr>
        <p:txBody>
          <a:bodyPr>
            <a:noAutofit/>
          </a:bodyPr>
          <a:lstStyle/>
          <a:p>
            <a:r>
              <a:rPr lang="en-US" sz="1400" b="1" dirty="0"/>
              <a:t>(C) </a:t>
            </a:r>
            <a:r>
              <a:rPr lang="en-US" sz="1400" dirty="0"/>
              <a:t>You also can enter a specific Lambda value to create your own transformed data. EngineRoom will transform the original variable (Y) using the transform function (</a:t>
            </a:r>
            <a:r>
              <a:rPr lang="en-US" sz="1400" dirty="0" err="1"/>
              <a:t>Y^Lambda</a:t>
            </a:r>
            <a:r>
              <a:rPr lang="en-US" sz="1400" dirty="0"/>
              <a:t>).</a:t>
            </a:r>
          </a:p>
          <a:p>
            <a:endParaRPr lang="en-US" sz="1400" dirty="0"/>
          </a:p>
          <a:p>
            <a:r>
              <a:rPr lang="en-US" sz="1400" dirty="0"/>
              <a:t>Turn on the option Save the transformed data in a new variable in the data source so you can work with the transformed data.</a:t>
            </a:r>
          </a:p>
          <a:p>
            <a:endParaRPr lang="en-US" sz="1400" dirty="0"/>
          </a:p>
          <a:p>
            <a:r>
              <a:rPr lang="en-US" sz="1400" dirty="0"/>
              <a:t>Click “Continue.”</a:t>
            </a:r>
            <a:endParaRPr lang="en-US" dirty="0"/>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extLst>
              <a:ext uri="{FF2B5EF4-FFF2-40B4-BE49-F238E27FC236}">
                <a16:creationId xmlns:a16="http://schemas.microsoft.com/office/drawing/2014/main" id="{6B199882-F217-42FC-AA1C-83B1B9C94699}"/>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5804994" y="1815675"/>
            <a:ext cx="4836354" cy="4405392"/>
          </a:xfrm>
        </p:spPr>
      </p:pic>
      <p:sp>
        <p:nvSpPr>
          <p:cNvPr id="5" name="Rectangle 4">
            <a:extLst>
              <a:ext uri="{FF2B5EF4-FFF2-40B4-BE49-F238E27FC236}">
                <a16:creationId xmlns:a16="http://schemas.microsoft.com/office/drawing/2014/main" id="{BE85B192-3E80-41EB-B413-5D4380AA40F8}"/>
              </a:ext>
            </a:extLst>
          </p:cNvPr>
          <p:cNvSpPr/>
          <p:nvPr/>
        </p:nvSpPr>
        <p:spPr>
          <a:xfrm>
            <a:off x="6468276" y="5075262"/>
            <a:ext cx="3985909" cy="658504"/>
          </a:xfrm>
          <a:prstGeom prst="rect">
            <a:avLst/>
          </a:prstGeom>
          <a:noFill/>
          <a:ln w="38100">
            <a:solidFill>
              <a:srgbClr val="FFD33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822BBD0F-F04A-4325-AFF7-0A6B1D91BF0B}"/>
              </a:ext>
            </a:extLst>
          </p:cNvPr>
          <p:cNvCxnSpPr>
            <a:cxnSpLocks/>
          </p:cNvCxnSpPr>
          <p:nvPr/>
        </p:nvCxnSpPr>
        <p:spPr>
          <a:xfrm>
            <a:off x="4725596" y="3369924"/>
            <a:ext cx="2002750" cy="648447"/>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127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Transformations Output</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descr="Table&#10;&#10;Description automatically generated">
            <a:extLst>
              <a:ext uri="{FF2B5EF4-FFF2-40B4-BE49-F238E27FC236}">
                <a16:creationId xmlns:a16="http://schemas.microsoft.com/office/drawing/2014/main" id="{CEE0A6E0-9A14-4A1B-8F79-4F508865AD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4720" y="3697648"/>
            <a:ext cx="2881127" cy="2294613"/>
          </a:xfrm>
          <a:prstGeom prst="rect">
            <a:avLst/>
          </a:prstGeom>
        </p:spPr>
      </p:pic>
      <p:sp>
        <p:nvSpPr>
          <p:cNvPr id="8" name="TextBox 7">
            <a:extLst>
              <a:ext uri="{FF2B5EF4-FFF2-40B4-BE49-F238E27FC236}">
                <a16:creationId xmlns:a16="http://schemas.microsoft.com/office/drawing/2014/main" id="{7C1146BD-6A78-415A-93DA-028274483AE1}"/>
              </a:ext>
            </a:extLst>
          </p:cNvPr>
          <p:cNvSpPr txBox="1"/>
          <p:nvPr/>
        </p:nvSpPr>
        <p:spPr>
          <a:xfrm>
            <a:off x="1023581" y="1873251"/>
            <a:ext cx="2988861" cy="1384995"/>
          </a:xfrm>
          <a:prstGeom prst="rect">
            <a:avLst/>
          </a:prstGeom>
          <a:noFill/>
        </p:spPr>
        <p:txBody>
          <a:bodyPr wrap="square" rtlCol="0">
            <a:spAutoFit/>
          </a:bodyPr>
          <a:lstStyle/>
          <a:p>
            <a:r>
              <a:rPr lang="en-US" sz="1400" dirty="0"/>
              <a:t>In this example, the inverse square of the data was found to be the best transform. The transformed variable is stored in the original data source file so you can use it in further analysis:</a:t>
            </a:r>
          </a:p>
        </p:txBody>
      </p:sp>
      <p:pic>
        <p:nvPicPr>
          <p:cNvPr id="2050" name="Picture 2">
            <a:extLst>
              <a:ext uri="{FF2B5EF4-FFF2-40B4-BE49-F238E27FC236}">
                <a16:creationId xmlns:a16="http://schemas.microsoft.com/office/drawing/2014/main" id="{7E1C4164-F2E0-420A-B07C-71CEAFA50C0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4251" y="1938249"/>
            <a:ext cx="6729549" cy="3700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467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520</Words>
  <Application>Microsoft Office PowerPoint</Application>
  <PresentationFormat>Widescreen</PresentationFormat>
  <Paragraphs>63</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Transformations</vt:lpstr>
      <vt:lpstr>Using EngineRoom</vt:lpstr>
      <vt:lpstr>Using EngineRoom</vt:lpstr>
      <vt:lpstr>Transformations Example</vt:lpstr>
      <vt:lpstr>Transformations Example</vt:lpstr>
      <vt:lpstr>Transformations Example</vt:lpstr>
      <vt:lpstr>Transformations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Smita Skrivanek</cp:lastModifiedBy>
  <cp:revision>40</cp:revision>
  <dcterms:created xsi:type="dcterms:W3CDTF">2020-09-22T21:11:07Z</dcterms:created>
  <dcterms:modified xsi:type="dcterms:W3CDTF">2021-12-17T16:19:17Z</dcterms:modified>
</cp:coreProperties>
</file>