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9" r:id="rId2"/>
    <p:sldId id="261" r:id="rId3"/>
    <p:sldId id="267" r:id="rId4"/>
    <p:sldId id="262" r:id="rId5"/>
    <p:sldId id="263" r:id="rId6"/>
    <p:sldId id="268" r:id="rId7"/>
    <p:sldId id="26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9833"/>
    <a:srgbClr val="EC5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79" autoAdjust="0"/>
    <p:restoredTop sz="81994" autoAdjust="0"/>
  </p:normalViewPr>
  <p:slideViewPr>
    <p:cSldViewPr snapToGrid="0">
      <p:cViewPr varScale="1">
        <p:scale>
          <a:sx n="74" d="100"/>
          <a:sy n="74" d="100"/>
        </p:scale>
        <p:origin x="41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DD2629-3B0D-42F8-B36C-08113B99121D}" type="datetimeFigureOut">
              <a:rPr lang="en-US" smtClean="0"/>
              <a:t>10/11/2020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187927-3E4B-4800-B469-7E8E4F2BE502}" type="slidenum">
              <a:rPr lang="en-US" smtClean="0"/>
              <a:t>‹#›</a:t>
            </a:fld>
            <a:endParaRPr lang="en-US"/>
          </a:p>
        </p:txBody>
      </p:sp>
    </p:spTree>
    <p:extLst>
      <p:ext uri="{BB962C8B-B14F-4D97-AF65-F5344CB8AC3E}">
        <p14:creationId xmlns:p14="http://schemas.microsoft.com/office/powerpoint/2010/main" val="1575087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a:t>
            </a:r>
          </a:p>
          <a:p>
            <a:pPr marL="171450" indent="-171450">
              <a:buFont typeface="Arial" panose="020B0604020202020204" pitchFamily="34" charset="0"/>
              <a:buChar char="•"/>
            </a:pPr>
            <a:r>
              <a:rPr lang="en-US" dirty="0"/>
              <a:t>It takes the scatterplot, which simply addresses the correlation, one step further - by modeling that linear association so you can use it for prediction purposes. However, be careful making any causal inferences based on these models, as observational data may omit confounding variables.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The parameters ‘a’ and ‘b’ are calculated using the Least Squares method, a mathematical routine that plots a line of best fit to the data by minimizing the variability of the data about that line.</a:t>
            </a:r>
          </a:p>
          <a:p>
            <a:endParaRPr lang="en-US" dirty="0"/>
          </a:p>
        </p:txBody>
      </p:sp>
      <p:sp>
        <p:nvSpPr>
          <p:cNvPr id="4" name="Slide Number Placeholder 3"/>
          <p:cNvSpPr>
            <a:spLocks noGrp="1"/>
          </p:cNvSpPr>
          <p:nvPr>
            <p:ph type="sldNum" sz="quarter" idx="5"/>
          </p:nvPr>
        </p:nvSpPr>
        <p:spPr/>
        <p:txBody>
          <a:bodyPr/>
          <a:lstStyle/>
          <a:p>
            <a:fld id="{57187927-3E4B-4800-B469-7E8E4F2BE502}" type="slidenum">
              <a:rPr lang="en-US" smtClean="0"/>
              <a:t>1</a:t>
            </a:fld>
            <a:endParaRPr lang="en-US"/>
          </a:p>
        </p:txBody>
      </p:sp>
    </p:spTree>
    <p:extLst>
      <p:ext uri="{BB962C8B-B14F-4D97-AF65-F5344CB8AC3E}">
        <p14:creationId xmlns:p14="http://schemas.microsoft.com/office/powerpoint/2010/main" val="739114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a:t>
            </a:r>
          </a:p>
          <a:p>
            <a:r>
              <a:rPr lang="en-US" b="0" dirty="0"/>
              <a:t>Nominal variables (categorical with multiple levels) must be converted to binary indicator/dummy variables before using them in the analysis.</a:t>
            </a:r>
          </a:p>
        </p:txBody>
      </p:sp>
      <p:sp>
        <p:nvSpPr>
          <p:cNvPr id="4" name="Slide Number Placeholder 3"/>
          <p:cNvSpPr>
            <a:spLocks noGrp="1"/>
          </p:cNvSpPr>
          <p:nvPr>
            <p:ph type="sldNum" sz="quarter" idx="5"/>
          </p:nvPr>
        </p:nvSpPr>
        <p:spPr/>
        <p:txBody>
          <a:bodyPr/>
          <a:lstStyle/>
          <a:p>
            <a:fld id="{57187927-3E4B-4800-B469-7E8E4F2BE502}" type="slidenum">
              <a:rPr lang="en-US" smtClean="0"/>
              <a:t>4</a:t>
            </a:fld>
            <a:endParaRPr lang="en-US"/>
          </a:p>
        </p:txBody>
      </p:sp>
    </p:spTree>
    <p:extLst>
      <p:ext uri="{BB962C8B-B14F-4D97-AF65-F5344CB8AC3E}">
        <p14:creationId xmlns:p14="http://schemas.microsoft.com/office/powerpoint/2010/main" val="3532760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57187927-3E4B-4800-B469-7E8E4F2BE502}" type="slidenum">
              <a:rPr lang="en-US" smtClean="0"/>
              <a:t>5</a:t>
            </a:fld>
            <a:endParaRPr lang="en-US"/>
          </a:p>
        </p:txBody>
      </p:sp>
    </p:spTree>
    <p:extLst>
      <p:ext uri="{BB962C8B-B14F-4D97-AF65-F5344CB8AC3E}">
        <p14:creationId xmlns:p14="http://schemas.microsoft.com/office/powerpoint/2010/main" val="705641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57187927-3E4B-4800-B469-7E8E4F2BE502}" type="slidenum">
              <a:rPr lang="en-US" smtClean="0"/>
              <a:t>6</a:t>
            </a:fld>
            <a:endParaRPr lang="en-US"/>
          </a:p>
        </p:txBody>
      </p:sp>
    </p:spTree>
    <p:extLst>
      <p:ext uri="{BB962C8B-B14F-4D97-AF65-F5344CB8AC3E}">
        <p14:creationId xmlns:p14="http://schemas.microsoft.com/office/powerpoint/2010/main" val="162966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57187927-3E4B-4800-B469-7E8E4F2BE502}" type="slidenum">
              <a:rPr lang="en-US" smtClean="0"/>
              <a:t>7</a:t>
            </a:fld>
            <a:endParaRPr lang="en-US"/>
          </a:p>
        </p:txBody>
      </p:sp>
    </p:spTree>
    <p:extLst>
      <p:ext uri="{BB962C8B-B14F-4D97-AF65-F5344CB8AC3E}">
        <p14:creationId xmlns:p14="http://schemas.microsoft.com/office/powerpoint/2010/main" val="2865579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64E4F-1A35-4E16-AA43-A9132E3EE7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C7A6E9-76B6-46C6-A4A3-C258B3D0F6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E01CE7-6BF9-4457-8454-F1D5A993DAF7}"/>
              </a:ext>
            </a:extLst>
          </p:cNvPr>
          <p:cNvSpPr>
            <a:spLocks noGrp="1"/>
          </p:cNvSpPr>
          <p:nvPr>
            <p:ph type="dt" sz="half" idx="10"/>
          </p:nvPr>
        </p:nvSpPr>
        <p:spPr/>
        <p:txBody>
          <a:bodyPr/>
          <a:lstStyle/>
          <a:p>
            <a:fld id="{4198E5E3-5AD7-4DBE-8394-E18C9BED7EE5}" type="datetimeFigureOut">
              <a:rPr lang="en-US" smtClean="0"/>
              <a:t>10/11/2020</a:t>
            </a:fld>
            <a:endParaRPr lang="en-US"/>
          </a:p>
        </p:txBody>
      </p:sp>
      <p:sp>
        <p:nvSpPr>
          <p:cNvPr id="5" name="Footer Placeholder 4">
            <a:extLst>
              <a:ext uri="{FF2B5EF4-FFF2-40B4-BE49-F238E27FC236}">
                <a16:creationId xmlns:a16="http://schemas.microsoft.com/office/drawing/2014/main" id="{28E62554-9DB0-4C81-8F3D-23F2097FC6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7F2AFA-3070-4BD6-83AC-85EE1C26CAA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652213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BE446-02E8-4723-A03F-D3E99EB337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B3A148-B1FD-44DD-ACB0-5309398EFF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3F4043-9855-4398-968A-109578FCA0C7}"/>
              </a:ext>
            </a:extLst>
          </p:cNvPr>
          <p:cNvSpPr>
            <a:spLocks noGrp="1"/>
          </p:cNvSpPr>
          <p:nvPr>
            <p:ph type="dt" sz="half" idx="10"/>
          </p:nvPr>
        </p:nvSpPr>
        <p:spPr/>
        <p:txBody>
          <a:bodyPr/>
          <a:lstStyle/>
          <a:p>
            <a:fld id="{4198E5E3-5AD7-4DBE-8394-E18C9BED7EE5}" type="datetimeFigureOut">
              <a:rPr lang="en-US" smtClean="0"/>
              <a:t>10/11/2020</a:t>
            </a:fld>
            <a:endParaRPr lang="en-US"/>
          </a:p>
        </p:txBody>
      </p:sp>
      <p:sp>
        <p:nvSpPr>
          <p:cNvPr id="5" name="Footer Placeholder 4">
            <a:extLst>
              <a:ext uri="{FF2B5EF4-FFF2-40B4-BE49-F238E27FC236}">
                <a16:creationId xmlns:a16="http://schemas.microsoft.com/office/drawing/2014/main" id="{22E05971-F4DF-49F7-90CB-CE447A5083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872770-14A7-4924-BE94-8ACD3C75752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47858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F6CF63-7DA5-4347-90FC-B926F84E7B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A18029-C821-4F16-8EA5-03CB0D7C0F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5E7F9D-F5C6-418E-B0CE-2A41A8070BC0}"/>
              </a:ext>
            </a:extLst>
          </p:cNvPr>
          <p:cNvSpPr>
            <a:spLocks noGrp="1"/>
          </p:cNvSpPr>
          <p:nvPr>
            <p:ph type="dt" sz="half" idx="10"/>
          </p:nvPr>
        </p:nvSpPr>
        <p:spPr/>
        <p:txBody>
          <a:bodyPr/>
          <a:lstStyle/>
          <a:p>
            <a:fld id="{4198E5E3-5AD7-4DBE-8394-E18C9BED7EE5}" type="datetimeFigureOut">
              <a:rPr lang="en-US" smtClean="0"/>
              <a:t>10/11/2020</a:t>
            </a:fld>
            <a:endParaRPr lang="en-US"/>
          </a:p>
        </p:txBody>
      </p:sp>
      <p:sp>
        <p:nvSpPr>
          <p:cNvPr id="5" name="Footer Placeholder 4">
            <a:extLst>
              <a:ext uri="{FF2B5EF4-FFF2-40B4-BE49-F238E27FC236}">
                <a16:creationId xmlns:a16="http://schemas.microsoft.com/office/drawing/2014/main" id="{0C93F0FD-299C-4260-93D4-30FFEFA07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5B095B-6720-49D0-B887-BBF043129F1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0961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05075-7589-4CEC-AB36-9AE261D430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884923-89D1-4A14-B5DE-5426CACA2E83}"/>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0817174-298F-47A1-A710-1303F4C1C4D8}"/>
              </a:ext>
            </a:extLst>
          </p:cNvPr>
          <p:cNvSpPr>
            <a:spLocks noGrp="1"/>
          </p:cNvSpPr>
          <p:nvPr>
            <p:ph type="dt" sz="half" idx="10"/>
          </p:nvPr>
        </p:nvSpPr>
        <p:spPr/>
        <p:txBody>
          <a:bodyPr/>
          <a:lstStyle/>
          <a:p>
            <a:fld id="{4198E5E3-5AD7-4DBE-8394-E18C9BED7EE5}" type="datetimeFigureOut">
              <a:rPr lang="en-US" smtClean="0"/>
              <a:t>10/11/2020</a:t>
            </a:fld>
            <a:endParaRPr lang="en-US"/>
          </a:p>
        </p:txBody>
      </p:sp>
      <p:sp>
        <p:nvSpPr>
          <p:cNvPr id="5" name="Footer Placeholder 4">
            <a:extLst>
              <a:ext uri="{FF2B5EF4-FFF2-40B4-BE49-F238E27FC236}">
                <a16:creationId xmlns:a16="http://schemas.microsoft.com/office/drawing/2014/main" id="{4A0E1EA2-D9FA-459D-A40E-540F1DF686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4A142A-049D-49DF-B19D-6873C00ABFB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55600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C616E-EB54-44A8-85B4-7E46BCC855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2B223A-2F95-4D0D-B28A-BB84F5547D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B31F3B-D0F1-41F7-AD78-5F730BED7534}"/>
              </a:ext>
            </a:extLst>
          </p:cNvPr>
          <p:cNvSpPr>
            <a:spLocks noGrp="1"/>
          </p:cNvSpPr>
          <p:nvPr>
            <p:ph type="dt" sz="half" idx="10"/>
          </p:nvPr>
        </p:nvSpPr>
        <p:spPr/>
        <p:txBody>
          <a:bodyPr/>
          <a:lstStyle/>
          <a:p>
            <a:fld id="{4198E5E3-5AD7-4DBE-8394-E18C9BED7EE5}" type="datetimeFigureOut">
              <a:rPr lang="en-US" smtClean="0"/>
              <a:t>10/11/2020</a:t>
            </a:fld>
            <a:endParaRPr lang="en-US"/>
          </a:p>
        </p:txBody>
      </p:sp>
      <p:sp>
        <p:nvSpPr>
          <p:cNvPr id="5" name="Footer Placeholder 4">
            <a:extLst>
              <a:ext uri="{FF2B5EF4-FFF2-40B4-BE49-F238E27FC236}">
                <a16:creationId xmlns:a16="http://schemas.microsoft.com/office/drawing/2014/main" id="{7E7A2C8C-7730-438B-8BF0-3486C70FB8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0639BF-FF29-48C2-BBD7-BDEE2BBE94E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37947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301E0-F4CB-436E-890F-B7EAD0A788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479B0B-FDF2-4A3C-A779-C60C1BC057BF}"/>
              </a:ext>
            </a:extLst>
          </p:cNvPr>
          <p:cNvSpPr>
            <a:spLocks noGrp="1"/>
          </p:cNvSpPr>
          <p:nvPr>
            <p:ph sz="half" idx="1"/>
          </p:nvPr>
        </p:nvSpPr>
        <p:spPr>
          <a:xfrm>
            <a:off x="838200" y="1825625"/>
            <a:ext cx="5181600" cy="4351338"/>
          </a:xfrm>
        </p:spPr>
        <p:txBody>
          <a:bodyPr/>
          <a:lstStyle>
            <a:lvl1pPr>
              <a:defRPr sz="1800"/>
            </a:lvl1pPr>
            <a:lvl2pPr>
              <a:defRPr sz="1600"/>
            </a:lvl2pPr>
            <a:lvl3pPr>
              <a:defRPr sz="1400"/>
            </a:lvl3pPr>
            <a:lvl4pPr>
              <a:defRPr sz="12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60E4-BF7F-4509-8802-790C32403817}"/>
              </a:ext>
            </a:extLst>
          </p:cNvPr>
          <p:cNvSpPr>
            <a:spLocks noGrp="1"/>
          </p:cNvSpPr>
          <p:nvPr>
            <p:ph sz="half" idx="2"/>
          </p:nvPr>
        </p:nvSpPr>
        <p:spPr>
          <a:xfrm>
            <a:off x="6172200" y="1825625"/>
            <a:ext cx="5181600" cy="4351338"/>
          </a:xfrm>
        </p:spPr>
        <p:txBody>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E047F38B-CDF2-4BC2-8765-F3478F7139FB}"/>
              </a:ext>
            </a:extLst>
          </p:cNvPr>
          <p:cNvSpPr>
            <a:spLocks noGrp="1"/>
          </p:cNvSpPr>
          <p:nvPr>
            <p:ph type="dt" sz="half" idx="10"/>
          </p:nvPr>
        </p:nvSpPr>
        <p:spPr/>
        <p:txBody>
          <a:bodyPr/>
          <a:lstStyle/>
          <a:p>
            <a:fld id="{4198E5E3-5AD7-4DBE-8394-E18C9BED7EE5}" type="datetimeFigureOut">
              <a:rPr lang="en-US" smtClean="0"/>
              <a:t>10/11/2020</a:t>
            </a:fld>
            <a:endParaRPr lang="en-US"/>
          </a:p>
        </p:txBody>
      </p:sp>
      <p:sp>
        <p:nvSpPr>
          <p:cNvPr id="6" name="Footer Placeholder 5">
            <a:extLst>
              <a:ext uri="{FF2B5EF4-FFF2-40B4-BE49-F238E27FC236}">
                <a16:creationId xmlns:a16="http://schemas.microsoft.com/office/drawing/2014/main" id="{BCB686E1-2216-4966-B377-67991100E5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05BDDF-9FA4-4707-8111-3745F55E4AF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4276414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D406D-1A3F-44E4-8F42-3E93F1DC06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8D7BA2-FC6A-40D4-AA8D-70E8A9FA42AD}"/>
              </a:ext>
            </a:extLst>
          </p:cNvPr>
          <p:cNvSpPr>
            <a:spLocks noGrp="1"/>
          </p:cNvSpPr>
          <p:nvPr>
            <p:ph type="body" idx="1"/>
          </p:nvPr>
        </p:nvSpPr>
        <p:spPr>
          <a:xfrm>
            <a:off x="839788" y="1681163"/>
            <a:ext cx="5157787"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776F5D6-5B8C-4B79-80B9-9477E1541ABB}"/>
              </a:ext>
            </a:extLst>
          </p:cNvPr>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17B7FA4-929A-4C1A-B622-D1DBE9114247}"/>
              </a:ext>
            </a:extLst>
          </p:cNvPr>
          <p:cNvSpPr>
            <a:spLocks noGrp="1"/>
          </p:cNvSpPr>
          <p:nvPr>
            <p:ph type="body" sz="quarter" idx="3"/>
          </p:nvPr>
        </p:nvSpPr>
        <p:spPr>
          <a:xfrm>
            <a:off x="6172200" y="1681163"/>
            <a:ext cx="5183188"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836DFD1-7EBE-40D1-B234-C9282580F9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60D1D6-F6A3-44D9-BCD4-F6D332C930DA}"/>
              </a:ext>
            </a:extLst>
          </p:cNvPr>
          <p:cNvSpPr>
            <a:spLocks noGrp="1"/>
          </p:cNvSpPr>
          <p:nvPr>
            <p:ph type="dt" sz="half" idx="10"/>
          </p:nvPr>
        </p:nvSpPr>
        <p:spPr/>
        <p:txBody>
          <a:bodyPr/>
          <a:lstStyle/>
          <a:p>
            <a:fld id="{4198E5E3-5AD7-4DBE-8394-E18C9BED7EE5}" type="datetimeFigureOut">
              <a:rPr lang="en-US" smtClean="0"/>
              <a:t>10/11/2020</a:t>
            </a:fld>
            <a:endParaRPr lang="en-US"/>
          </a:p>
        </p:txBody>
      </p:sp>
      <p:sp>
        <p:nvSpPr>
          <p:cNvPr id="8" name="Footer Placeholder 7">
            <a:extLst>
              <a:ext uri="{FF2B5EF4-FFF2-40B4-BE49-F238E27FC236}">
                <a16:creationId xmlns:a16="http://schemas.microsoft.com/office/drawing/2014/main" id="{822BDA12-D010-4558-929A-418EE6E5BD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AC51FB-AB99-4566-BEF5-940E36D9B62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33041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65B2-44FE-453E-BA68-15728A2145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EB4B4A-C183-497E-B6AD-04407028602F}"/>
              </a:ext>
            </a:extLst>
          </p:cNvPr>
          <p:cNvSpPr>
            <a:spLocks noGrp="1"/>
          </p:cNvSpPr>
          <p:nvPr>
            <p:ph type="dt" sz="half" idx="10"/>
          </p:nvPr>
        </p:nvSpPr>
        <p:spPr/>
        <p:txBody>
          <a:bodyPr/>
          <a:lstStyle/>
          <a:p>
            <a:fld id="{4198E5E3-5AD7-4DBE-8394-E18C9BED7EE5}" type="datetimeFigureOut">
              <a:rPr lang="en-US" smtClean="0"/>
              <a:t>10/11/2020</a:t>
            </a:fld>
            <a:endParaRPr lang="en-US"/>
          </a:p>
        </p:txBody>
      </p:sp>
      <p:sp>
        <p:nvSpPr>
          <p:cNvPr id="4" name="Footer Placeholder 3">
            <a:extLst>
              <a:ext uri="{FF2B5EF4-FFF2-40B4-BE49-F238E27FC236}">
                <a16:creationId xmlns:a16="http://schemas.microsoft.com/office/drawing/2014/main" id="{00F4FD46-BBE5-48AF-A125-AB4996EDF0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80C7D9-74C0-44C0-81D0-2A5E2FCAB80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78533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42EB57-9F5C-40E2-9776-7848A6D7CE15}"/>
              </a:ext>
            </a:extLst>
          </p:cNvPr>
          <p:cNvSpPr>
            <a:spLocks noGrp="1"/>
          </p:cNvSpPr>
          <p:nvPr>
            <p:ph type="dt" sz="half" idx="10"/>
          </p:nvPr>
        </p:nvSpPr>
        <p:spPr/>
        <p:txBody>
          <a:bodyPr/>
          <a:lstStyle/>
          <a:p>
            <a:fld id="{4198E5E3-5AD7-4DBE-8394-E18C9BED7EE5}" type="datetimeFigureOut">
              <a:rPr lang="en-US" smtClean="0"/>
              <a:t>10/11/2020</a:t>
            </a:fld>
            <a:endParaRPr lang="en-US"/>
          </a:p>
        </p:txBody>
      </p:sp>
      <p:sp>
        <p:nvSpPr>
          <p:cNvPr id="3" name="Footer Placeholder 2">
            <a:extLst>
              <a:ext uri="{FF2B5EF4-FFF2-40B4-BE49-F238E27FC236}">
                <a16:creationId xmlns:a16="http://schemas.microsoft.com/office/drawing/2014/main" id="{ADC52C5D-1750-4018-A675-F86BC3A028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DC9827-AF44-4B83-A9EC-64EE6BA12A3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540295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7212D-DBEC-4732-A37C-B61CD256691D}"/>
              </a:ext>
            </a:extLst>
          </p:cNvPr>
          <p:cNvSpPr>
            <a:spLocks noGrp="1"/>
          </p:cNvSpPr>
          <p:nvPr>
            <p:ph type="title"/>
          </p:nvPr>
        </p:nvSpPr>
        <p:spPr>
          <a:xfrm>
            <a:off x="839788" y="457200"/>
            <a:ext cx="3932237" cy="1600200"/>
          </a:xfrm>
        </p:spPr>
        <p:txBody>
          <a:bodyPr anchor="b">
            <a:normAutofit/>
          </a:bodyPr>
          <a:lstStyle>
            <a:lvl1pPr>
              <a:defRPr sz="1800"/>
            </a:lvl1pPr>
          </a:lstStyle>
          <a:p>
            <a:r>
              <a:rPr lang="en-US" dirty="0"/>
              <a:t>Click to edit Master title style</a:t>
            </a:r>
          </a:p>
        </p:txBody>
      </p:sp>
      <p:sp>
        <p:nvSpPr>
          <p:cNvPr id="3" name="Content Placeholder 2">
            <a:extLst>
              <a:ext uri="{FF2B5EF4-FFF2-40B4-BE49-F238E27FC236}">
                <a16:creationId xmlns:a16="http://schemas.microsoft.com/office/drawing/2014/main" id="{9D40988C-1BB2-4A7E-8E91-843BCDA930D4}"/>
              </a:ext>
            </a:extLst>
          </p:cNvPr>
          <p:cNvSpPr>
            <a:spLocks noGrp="1"/>
          </p:cNvSpPr>
          <p:nvPr>
            <p:ph idx="1"/>
          </p:nvPr>
        </p:nvSpPr>
        <p:spPr>
          <a:xfrm>
            <a:off x="5183188" y="987425"/>
            <a:ext cx="6172200" cy="4873625"/>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5665B06-C9DA-49BC-96BE-B2AE6E4E4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1F1DD31-EE05-4E0A-A560-BC84F797D647}"/>
              </a:ext>
            </a:extLst>
          </p:cNvPr>
          <p:cNvSpPr>
            <a:spLocks noGrp="1"/>
          </p:cNvSpPr>
          <p:nvPr>
            <p:ph type="dt" sz="half" idx="10"/>
          </p:nvPr>
        </p:nvSpPr>
        <p:spPr/>
        <p:txBody>
          <a:bodyPr/>
          <a:lstStyle/>
          <a:p>
            <a:fld id="{4198E5E3-5AD7-4DBE-8394-E18C9BED7EE5}" type="datetimeFigureOut">
              <a:rPr lang="en-US" smtClean="0"/>
              <a:t>10/11/2020</a:t>
            </a:fld>
            <a:endParaRPr lang="en-US"/>
          </a:p>
        </p:txBody>
      </p:sp>
      <p:sp>
        <p:nvSpPr>
          <p:cNvPr id="6" name="Footer Placeholder 5">
            <a:extLst>
              <a:ext uri="{FF2B5EF4-FFF2-40B4-BE49-F238E27FC236}">
                <a16:creationId xmlns:a16="http://schemas.microsoft.com/office/drawing/2014/main" id="{5598E670-FAD3-4DF3-BA52-28E8A91343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E60E6D-0D42-4EA1-8CE5-9FA9FF7266B9}"/>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17106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48B42-88B3-41EF-B081-6B491EB1B430}"/>
              </a:ext>
            </a:extLst>
          </p:cNvPr>
          <p:cNvSpPr>
            <a:spLocks noGrp="1"/>
          </p:cNvSpPr>
          <p:nvPr>
            <p:ph type="title"/>
          </p:nvPr>
        </p:nvSpPr>
        <p:spPr>
          <a:xfrm>
            <a:off x="839788" y="457200"/>
            <a:ext cx="3932237" cy="1600200"/>
          </a:xfrm>
        </p:spPr>
        <p:txBody>
          <a:bodyPr anchor="b">
            <a:normAutofit/>
          </a:bodyPr>
          <a:lstStyle>
            <a:lvl1pPr>
              <a:defRPr sz="2400"/>
            </a:lvl1pPr>
          </a:lstStyle>
          <a:p>
            <a:r>
              <a:rPr lang="en-US" dirty="0"/>
              <a:t>Click to edit Master title style</a:t>
            </a:r>
          </a:p>
        </p:txBody>
      </p:sp>
      <p:sp>
        <p:nvSpPr>
          <p:cNvPr id="3" name="Picture Placeholder 2">
            <a:extLst>
              <a:ext uri="{FF2B5EF4-FFF2-40B4-BE49-F238E27FC236}">
                <a16:creationId xmlns:a16="http://schemas.microsoft.com/office/drawing/2014/main" id="{E6AEE566-E3CE-43A6-9FCD-9794F0D967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D9045A-24B3-4956-806C-15C9F6CCA7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7A6C86-64B0-4939-A7CF-408FBCA3EE24}"/>
              </a:ext>
            </a:extLst>
          </p:cNvPr>
          <p:cNvSpPr>
            <a:spLocks noGrp="1"/>
          </p:cNvSpPr>
          <p:nvPr>
            <p:ph type="dt" sz="half" idx="10"/>
          </p:nvPr>
        </p:nvSpPr>
        <p:spPr/>
        <p:txBody>
          <a:bodyPr/>
          <a:lstStyle/>
          <a:p>
            <a:fld id="{4198E5E3-5AD7-4DBE-8394-E18C9BED7EE5}" type="datetimeFigureOut">
              <a:rPr lang="en-US" smtClean="0"/>
              <a:t>10/11/2020</a:t>
            </a:fld>
            <a:endParaRPr lang="en-US"/>
          </a:p>
        </p:txBody>
      </p:sp>
      <p:sp>
        <p:nvSpPr>
          <p:cNvPr id="6" name="Footer Placeholder 5">
            <a:extLst>
              <a:ext uri="{FF2B5EF4-FFF2-40B4-BE49-F238E27FC236}">
                <a16:creationId xmlns:a16="http://schemas.microsoft.com/office/drawing/2014/main" id="{4F49B7E6-D896-4817-9F3D-5CDFB9EA06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0558D8-D84F-43BA-AAF0-5144BEACEB5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50097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27D4D1-4E64-400D-BBE8-2916464982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9E5FD93-26DD-4230-A14D-31ABB18575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B8F7014-86DC-4D51-B755-035C525884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8E5E3-5AD7-4DBE-8394-E18C9BED7EE5}" type="datetimeFigureOut">
              <a:rPr lang="en-US" smtClean="0"/>
              <a:t>10/11/2020</a:t>
            </a:fld>
            <a:endParaRPr lang="en-US"/>
          </a:p>
        </p:txBody>
      </p:sp>
      <p:sp>
        <p:nvSpPr>
          <p:cNvPr id="5" name="Footer Placeholder 4">
            <a:extLst>
              <a:ext uri="{FF2B5EF4-FFF2-40B4-BE49-F238E27FC236}">
                <a16:creationId xmlns:a16="http://schemas.microsoft.com/office/drawing/2014/main" id="{349FF26A-682C-4DEA-949C-8FB164A1D0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C655A0-A8D7-4E30-A78A-A976FCBA70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A0DF5-F19E-432D-8E8E-A992A890A03B}" type="slidenum">
              <a:rPr lang="en-US" smtClean="0"/>
              <a:t>‹#›</a:t>
            </a:fld>
            <a:endParaRPr lang="en-US"/>
          </a:p>
        </p:txBody>
      </p:sp>
    </p:spTree>
    <p:extLst>
      <p:ext uri="{BB962C8B-B14F-4D97-AF65-F5344CB8AC3E}">
        <p14:creationId xmlns:p14="http://schemas.microsoft.com/office/powerpoint/2010/main" val="2597728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hyperlink" Target="https://media.moresteam.com/university/tutorials/nonint/new/simp_reg.mp4"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hyperlink" Target="https://media.moresteam.com/university/downloads/simplereg_exmpldata.xlsx" TargetMode="Externa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5BFCE-2B99-4E4B-B0A4-403CE93E3B6A}"/>
              </a:ext>
            </a:extLst>
          </p:cNvPr>
          <p:cNvSpPr>
            <a:spLocks noGrp="1"/>
          </p:cNvSpPr>
          <p:nvPr>
            <p:ph type="title"/>
          </p:nvPr>
        </p:nvSpPr>
        <p:spPr/>
        <p:txBody>
          <a:bodyPr/>
          <a:lstStyle/>
          <a:p>
            <a:r>
              <a:rPr lang="en-US" dirty="0"/>
              <a:t>Simple Regression Analysis</a:t>
            </a:r>
          </a:p>
        </p:txBody>
      </p:sp>
      <p:pic>
        <p:nvPicPr>
          <p:cNvPr id="6" name="Picture 5" descr="A picture containing food, sitting, drawing&#10;&#10;Description automatically generated">
            <a:extLst>
              <a:ext uri="{FF2B5EF4-FFF2-40B4-BE49-F238E27FC236}">
                <a16:creationId xmlns:a16="http://schemas.microsoft.com/office/drawing/2014/main" id="{B65D3631-4006-4799-8AD7-68B4245F23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11" name="Content Placeholder 10">
            <a:hlinkClick r:id="rId4"/>
            <a:extLst>
              <a:ext uri="{FF2B5EF4-FFF2-40B4-BE49-F238E27FC236}">
                <a16:creationId xmlns:a16="http://schemas.microsoft.com/office/drawing/2014/main" id="{BF7628D0-C27C-4C3D-BCF6-B037512ED210}"/>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rcRect t="320" b="320"/>
          <a:stretch/>
        </p:blipFill>
        <p:spPr>
          <a:xfrm>
            <a:off x="6265441" y="1818394"/>
            <a:ext cx="5295652" cy="2952249"/>
          </a:xfrm>
        </p:spPr>
      </p:pic>
      <p:sp>
        <p:nvSpPr>
          <p:cNvPr id="4" name="TextBox 3">
            <a:hlinkClick r:id="rId4"/>
            <a:extLst>
              <a:ext uri="{FF2B5EF4-FFF2-40B4-BE49-F238E27FC236}">
                <a16:creationId xmlns:a16="http://schemas.microsoft.com/office/drawing/2014/main" id="{A727FA3C-6F95-4B22-8CEB-B970C9C4AF83}"/>
              </a:ext>
            </a:extLst>
          </p:cNvPr>
          <p:cNvSpPr txBox="1"/>
          <p:nvPr/>
        </p:nvSpPr>
        <p:spPr>
          <a:xfrm>
            <a:off x="6542817" y="4803099"/>
            <a:ext cx="4855816" cy="430887"/>
          </a:xfrm>
          <a:prstGeom prst="rect">
            <a:avLst/>
          </a:prstGeom>
          <a:noFill/>
        </p:spPr>
        <p:txBody>
          <a:bodyPr wrap="none" rtlCol="0">
            <a:spAutoFit/>
          </a:bodyPr>
          <a:lstStyle/>
          <a:p>
            <a:r>
              <a:rPr lang="en-US" sz="1100" b="1" dirty="0">
                <a:solidFill>
                  <a:schemeClr val="bg1">
                    <a:lumMod val="65000"/>
                  </a:schemeClr>
                </a:solidFill>
              </a:rPr>
              <a:t>Tutorial:</a:t>
            </a:r>
          </a:p>
          <a:p>
            <a:r>
              <a:rPr lang="en-US" sz="1100" dirty="0">
                <a:solidFill>
                  <a:schemeClr val="bg1">
                    <a:lumMod val="65000"/>
                  </a:schemeClr>
                </a:solidFill>
              </a:rPr>
              <a:t>https://media.moresteam.com/university/tutorials/nonint/new/simp_reg.mp4</a:t>
            </a:r>
          </a:p>
        </p:txBody>
      </p:sp>
      <p:sp>
        <p:nvSpPr>
          <p:cNvPr id="9" name="Content Placeholder 2">
            <a:extLst>
              <a:ext uri="{FF2B5EF4-FFF2-40B4-BE49-F238E27FC236}">
                <a16:creationId xmlns:a16="http://schemas.microsoft.com/office/drawing/2014/main" id="{C1F3C88B-2976-40B6-947D-7358D1761B34}"/>
              </a:ext>
            </a:extLst>
          </p:cNvPr>
          <p:cNvSpPr>
            <a:spLocks noGrp="1"/>
          </p:cNvSpPr>
          <p:nvPr>
            <p:ph sz="half" idx="1"/>
          </p:nvPr>
        </p:nvSpPr>
        <p:spPr>
          <a:xfrm>
            <a:off x="793366" y="1502228"/>
            <a:ext cx="5295651" cy="4698547"/>
          </a:xfrm>
        </p:spPr>
        <p:txBody>
          <a:bodyPr>
            <a:normAutofit fontScale="62500" lnSpcReduction="20000"/>
          </a:bodyPr>
          <a:lstStyle/>
          <a:p>
            <a:pPr marL="0" indent="0">
              <a:buNone/>
            </a:pPr>
            <a:r>
              <a:rPr lang="en-US" sz="2600" dirty="0"/>
              <a:t>When to use this tool</a:t>
            </a:r>
          </a:p>
          <a:p>
            <a:pPr marL="457200" lvl="1" indent="0">
              <a:lnSpc>
                <a:spcPct val="120000"/>
              </a:lnSpc>
              <a:buNone/>
            </a:pPr>
            <a:r>
              <a:rPr lang="en-US" sz="2200" dirty="0">
                <a:latin typeface="+mj-lt"/>
              </a:rPr>
              <a:t>Use Simple Regression Analysis to assess the effect of a single independent/ (input) variable on a continuous response (output) variable. The response variable must be continuous; the independent variable may be continuous or binary.</a:t>
            </a:r>
          </a:p>
          <a:p>
            <a:pPr marL="457200" lvl="1" indent="0">
              <a:lnSpc>
                <a:spcPct val="120000"/>
              </a:lnSpc>
              <a:buNone/>
            </a:pPr>
            <a:endParaRPr lang="en-US" sz="2000" dirty="0">
              <a:latin typeface="+mj-lt"/>
            </a:endParaRPr>
          </a:p>
          <a:p>
            <a:pPr marL="457200" lvl="1" indent="0">
              <a:lnSpc>
                <a:spcPct val="120000"/>
              </a:lnSpc>
              <a:buNone/>
            </a:pPr>
            <a:r>
              <a:rPr lang="en-US" sz="2000" dirty="0">
                <a:latin typeface="+mj-lt"/>
              </a:rPr>
              <a:t>Simple Regression plots a linear model to the data of the form:</a:t>
            </a:r>
          </a:p>
          <a:p>
            <a:pPr marL="457200" lvl="1" indent="0">
              <a:lnSpc>
                <a:spcPct val="120000"/>
              </a:lnSpc>
              <a:buNone/>
            </a:pPr>
            <a:r>
              <a:rPr lang="en-US" sz="2000" b="1" dirty="0">
                <a:latin typeface="+mj-lt"/>
              </a:rPr>
              <a:t>	Y = a + </a:t>
            </a:r>
            <a:r>
              <a:rPr lang="en-US" sz="2000" b="1" dirty="0" err="1">
                <a:latin typeface="+mj-lt"/>
              </a:rPr>
              <a:t>bX</a:t>
            </a:r>
            <a:r>
              <a:rPr lang="en-US" sz="2000" b="1" dirty="0">
                <a:latin typeface="+mj-lt"/>
              </a:rPr>
              <a:t> + e</a:t>
            </a:r>
          </a:p>
          <a:p>
            <a:pPr marL="457200" lvl="1" indent="0">
              <a:lnSpc>
                <a:spcPct val="120000"/>
              </a:lnSpc>
              <a:buNone/>
            </a:pPr>
            <a:r>
              <a:rPr lang="en-US" sz="2000" dirty="0">
                <a:latin typeface="+mj-lt"/>
              </a:rPr>
              <a:t>	where</a:t>
            </a:r>
          </a:p>
          <a:p>
            <a:pPr marL="457200" lvl="1" indent="0">
              <a:lnSpc>
                <a:spcPct val="120000"/>
              </a:lnSpc>
              <a:buNone/>
            </a:pPr>
            <a:r>
              <a:rPr lang="en-US" sz="2000" dirty="0">
                <a:latin typeface="+mj-lt"/>
              </a:rPr>
              <a:t>	</a:t>
            </a:r>
            <a:r>
              <a:rPr lang="en-US" sz="2000" b="1" dirty="0">
                <a:latin typeface="+mj-lt"/>
              </a:rPr>
              <a:t>Y = </a:t>
            </a:r>
            <a:r>
              <a:rPr lang="en-US" sz="2000" dirty="0">
                <a:latin typeface="+mj-lt"/>
              </a:rPr>
              <a:t>the dependent (response/ (output) variable</a:t>
            </a:r>
          </a:p>
          <a:p>
            <a:pPr marL="457200" lvl="1" indent="0">
              <a:lnSpc>
                <a:spcPct val="120000"/>
              </a:lnSpc>
              <a:buNone/>
            </a:pPr>
            <a:r>
              <a:rPr lang="en-US" sz="2000" b="1" dirty="0">
                <a:latin typeface="+mj-lt"/>
              </a:rPr>
              <a:t>	a = </a:t>
            </a:r>
            <a:r>
              <a:rPr lang="en-US" sz="2000" dirty="0">
                <a:latin typeface="+mj-lt"/>
              </a:rPr>
              <a:t>the y-intercept (a constant or baseline, giving the    	      value of Y when X = 0)</a:t>
            </a:r>
          </a:p>
          <a:p>
            <a:pPr marL="457200" lvl="1" indent="0">
              <a:lnSpc>
                <a:spcPct val="120000"/>
              </a:lnSpc>
              <a:buNone/>
            </a:pPr>
            <a:r>
              <a:rPr lang="en-US" sz="2000" b="1" dirty="0">
                <a:latin typeface="+mj-lt"/>
              </a:rPr>
              <a:t>	b = </a:t>
            </a:r>
            <a:r>
              <a:rPr lang="en-US" sz="2000" dirty="0">
                <a:latin typeface="+mj-lt"/>
              </a:rPr>
              <a:t>the regression coefficient (slope) representing the 	      amount of change in Y for a 1-unit increase in X</a:t>
            </a:r>
          </a:p>
          <a:p>
            <a:pPr marL="457200" lvl="1" indent="0">
              <a:lnSpc>
                <a:spcPct val="120000"/>
              </a:lnSpc>
              <a:buNone/>
            </a:pPr>
            <a:r>
              <a:rPr lang="en-US" sz="2000" b="1" dirty="0">
                <a:latin typeface="+mj-lt"/>
              </a:rPr>
              <a:t>	X = </a:t>
            </a:r>
            <a:r>
              <a:rPr lang="en-US" sz="2000" dirty="0">
                <a:latin typeface="+mj-lt"/>
              </a:rPr>
              <a:t>the independent (explanatory/predictor/input) 	   	       variable</a:t>
            </a:r>
          </a:p>
          <a:p>
            <a:pPr marL="457200" lvl="1" indent="0">
              <a:lnSpc>
                <a:spcPct val="120000"/>
              </a:lnSpc>
              <a:buNone/>
            </a:pPr>
            <a:r>
              <a:rPr lang="en-US" sz="2000" b="1" dirty="0">
                <a:latin typeface="+mj-lt"/>
              </a:rPr>
              <a:t>	e = </a:t>
            </a:r>
            <a:r>
              <a:rPr lang="en-US" sz="2000" dirty="0">
                <a:latin typeface="+mj-lt"/>
              </a:rPr>
              <a:t>error term representing the unexplained or residual 	      variance</a:t>
            </a:r>
          </a:p>
        </p:txBody>
      </p:sp>
    </p:spTree>
    <p:extLst>
      <p:ext uri="{BB962C8B-B14F-4D97-AF65-F5344CB8AC3E}">
        <p14:creationId xmlns:p14="http://schemas.microsoft.com/office/powerpoint/2010/main" val="3680861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94042-684D-4D41-A467-13A43A510F9F}"/>
              </a:ext>
            </a:extLst>
          </p:cNvPr>
          <p:cNvSpPr>
            <a:spLocks noGrp="1"/>
          </p:cNvSpPr>
          <p:nvPr>
            <p:ph type="title"/>
          </p:nvPr>
        </p:nvSpPr>
        <p:spPr/>
        <p:txBody>
          <a:bodyPr/>
          <a:lstStyle/>
          <a:p>
            <a:r>
              <a:rPr lang="en-US" dirty="0"/>
              <a:t>Using EngineRoom</a:t>
            </a:r>
          </a:p>
        </p:txBody>
      </p:sp>
      <p:sp>
        <p:nvSpPr>
          <p:cNvPr id="3" name="Content Placeholder 2">
            <a:extLst>
              <a:ext uri="{FF2B5EF4-FFF2-40B4-BE49-F238E27FC236}">
                <a16:creationId xmlns:a16="http://schemas.microsoft.com/office/drawing/2014/main" id="{49D4C425-30EB-4064-AB06-CD6A0C787670}"/>
              </a:ext>
            </a:extLst>
          </p:cNvPr>
          <p:cNvSpPr>
            <a:spLocks noGrp="1"/>
          </p:cNvSpPr>
          <p:nvPr>
            <p:ph idx="1"/>
          </p:nvPr>
        </p:nvSpPr>
        <p:spPr>
          <a:xfrm>
            <a:off x="838200" y="1825625"/>
            <a:ext cx="10515600" cy="525689"/>
          </a:xfrm>
        </p:spPr>
        <p:txBody>
          <a:bodyPr/>
          <a:lstStyle/>
          <a:p>
            <a:pPr marL="0" indent="0">
              <a:buNone/>
            </a:pPr>
            <a:r>
              <a:rPr lang="en-US" dirty="0"/>
              <a:t>Analyze &gt; Regression Analysis &gt; Simple Regression</a:t>
            </a:r>
          </a:p>
        </p:txBody>
      </p:sp>
      <p:pic>
        <p:nvPicPr>
          <p:cNvPr id="5" name="Picture 4" descr="A picture containing food, sitting, drawing&#10;&#10;Description automatically generated">
            <a:extLst>
              <a:ext uri="{FF2B5EF4-FFF2-40B4-BE49-F238E27FC236}">
                <a16:creationId xmlns:a16="http://schemas.microsoft.com/office/drawing/2014/main" id="{9A584338-24DE-40E6-B217-56A892EAAD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7" name="Picture 6">
            <a:extLst>
              <a:ext uri="{FF2B5EF4-FFF2-40B4-BE49-F238E27FC236}">
                <a16:creationId xmlns:a16="http://schemas.microsoft.com/office/drawing/2014/main" id="{0007E137-4A2B-450E-8D6C-7B6C20235A55}"/>
              </a:ext>
            </a:extLst>
          </p:cNvPr>
          <p:cNvPicPr>
            <a:picLocks noChangeAspect="1"/>
          </p:cNvPicPr>
          <p:nvPr/>
        </p:nvPicPr>
        <p:blipFill rotWithShape="1">
          <a:blip r:embed="rId3">
            <a:extLst>
              <a:ext uri="{28A0092B-C50C-407E-A947-70E740481C1C}">
                <a14:useLocalDpi xmlns:a14="http://schemas.microsoft.com/office/drawing/2010/main" val="0"/>
              </a:ext>
            </a:extLst>
          </a:blip>
          <a:srcRect b="35599"/>
          <a:stretch/>
        </p:blipFill>
        <p:spPr>
          <a:xfrm>
            <a:off x="1147857" y="2351314"/>
            <a:ext cx="9896285" cy="3736665"/>
          </a:xfrm>
          <a:prstGeom prst="rect">
            <a:avLst/>
          </a:prstGeom>
        </p:spPr>
      </p:pic>
    </p:spTree>
    <p:extLst>
      <p:ext uri="{BB962C8B-B14F-4D97-AF65-F5344CB8AC3E}">
        <p14:creationId xmlns:p14="http://schemas.microsoft.com/office/powerpoint/2010/main" val="3598370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94042-684D-4D41-A467-13A43A510F9F}"/>
              </a:ext>
            </a:extLst>
          </p:cNvPr>
          <p:cNvSpPr>
            <a:spLocks noGrp="1"/>
          </p:cNvSpPr>
          <p:nvPr>
            <p:ph type="title"/>
          </p:nvPr>
        </p:nvSpPr>
        <p:spPr/>
        <p:txBody>
          <a:bodyPr/>
          <a:lstStyle/>
          <a:p>
            <a:r>
              <a:rPr lang="en-US" dirty="0"/>
              <a:t>Using EngineRoom</a:t>
            </a:r>
          </a:p>
        </p:txBody>
      </p:sp>
      <p:sp>
        <p:nvSpPr>
          <p:cNvPr id="8" name="Content Placeholder 7">
            <a:extLst>
              <a:ext uri="{FF2B5EF4-FFF2-40B4-BE49-F238E27FC236}">
                <a16:creationId xmlns:a16="http://schemas.microsoft.com/office/drawing/2014/main" id="{4CA96798-07AB-43AB-B90A-E5F39BDE4309}"/>
              </a:ext>
            </a:extLst>
          </p:cNvPr>
          <p:cNvSpPr>
            <a:spLocks noGrp="1"/>
          </p:cNvSpPr>
          <p:nvPr>
            <p:ph sz="half" idx="1"/>
          </p:nvPr>
        </p:nvSpPr>
        <p:spPr>
          <a:xfrm>
            <a:off x="838200" y="1825625"/>
            <a:ext cx="4633913" cy="4351338"/>
          </a:xfrm>
        </p:spPr>
        <p:txBody>
          <a:bodyPr/>
          <a:lstStyle/>
          <a:p>
            <a:pPr marL="0" indent="0">
              <a:buNone/>
            </a:pPr>
            <a:r>
              <a:rPr lang="en-US" dirty="0"/>
              <a:t>There are two 'drop zones' attached to the study:</a:t>
            </a:r>
          </a:p>
          <a:p>
            <a:endParaRPr lang="en-US" dirty="0"/>
          </a:p>
          <a:p>
            <a:r>
              <a:rPr lang="en-US" sz="1600" b="1" dirty="0"/>
              <a:t>Response Variable (required): </a:t>
            </a:r>
            <a:r>
              <a:rPr lang="en-US" sz="1600" dirty="0"/>
              <a:t>for the variable containing the output measurements. Must be numeric (and is assumed continuous).</a:t>
            </a:r>
          </a:p>
          <a:p>
            <a:endParaRPr lang="en-US" sz="1600" dirty="0"/>
          </a:p>
          <a:p>
            <a:r>
              <a:rPr lang="en-US" sz="1600" b="1" dirty="0"/>
              <a:t>Independent Variable (required): </a:t>
            </a:r>
            <a:r>
              <a:rPr lang="en-US" sz="1600" dirty="0"/>
              <a:t>for the variable containing the input levels or measurements. Can be numeric or text.</a:t>
            </a:r>
          </a:p>
        </p:txBody>
      </p:sp>
      <p:pic>
        <p:nvPicPr>
          <p:cNvPr id="11" name="Content Placeholder 10" descr="Graphical user interface, text, application&#10;&#10;Description automatically generated">
            <a:extLst>
              <a:ext uri="{FF2B5EF4-FFF2-40B4-BE49-F238E27FC236}">
                <a16:creationId xmlns:a16="http://schemas.microsoft.com/office/drawing/2014/main" id="{73352383-0BDC-44E9-8CD1-DA2BDEA52588}"/>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618969" y="1520773"/>
            <a:ext cx="6282520" cy="3451277"/>
          </a:xfrm>
        </p:spPr>
      </p:pic>
      <p:pic>
        <p:nvPicPr>
          <p:cNvPr id="5" name="Picture 4" descr="A picture containing food, sitting, drawing&#10;&#10;Description automatically generated">
            <a:extLst>
              <a:ext uri="{FF2B5EF4-FFF2-40B4-BE49-F238E27FC236}">
                <a16:creationId xmlns:a16="http://schemas.microsoft.com/office/drawing/2014/main" id="{9A584338-24DE-40E6-B217-56A892EAAD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Tree>
    <p:extLst>
      <p:ext uri="{BB962C8B-B14F-4D97-AF65-F5344CB8AC3E}">
        <p14:creationId xmlns:p14="http://schemas.microsoft.com/office/powerpoint/2010/main" val="1478006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F5B9FD8-FE10-4424-A2EC-72121B87A923}"/>
              </a:ext>
            </a:extLst>
          </p:cNvPr>
          <p:cNvSpPr>
            <a:spLocks noGrp="1"/>
          </p:cNvSpPr>
          <p:nvPr>
            <p:ph type="title"/>
          </p:nvPr>
        </p:nvSpPr>
        <p:spPr/>
        <p:txBody>
          <a:bodyPr/>
          <a:lstStyle/>
          <a:p>
            <a:r>
              <a:rPr lang="en-US" dirty="0"/>
              <a:t>Simple Regression Example</a:t>
            </a:r>
          </a:p>
        </p:txBody>
      </p:sp>
      <p:pic>
        <p:nvPicPr>
          <p:cNvPr id="6" name="Picture Placeholder 5">
            <a:extLst>
              <a:ext uri="{FF2B5EF4-FFF2-40B4-BE49-F238E27FC236}">
                <a16:creationId xmlns:a16="http://schemas.microsoft.com/office/drawing/2014/main" id="{EB4C9505-7886-49A3-90D3-1D1B37143AE6}"/>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rcRect/>
          <a:stretch/>
        </p:blipFill>
        <p:spPr>
          <a:xfrm>
            <a:off x="1437751" y="3435001"/>
            <a:ext cx="3175180" cy="2922291"/>
          </a:xfrm>
        </p:spPr>
      </p:pic>
      <p:sp>
        <p:nvSpPr>
          <p:cNvPr id="4" name="Text Placeholder 3">
            <a:extLst>
              <a:ext uri="{FF2B5EF4-FFF2-40B4-BE49-F238E27FC236}">
                <a16:creationId xmlns:a16="http://schemas.microsoft.com/office/drawing/2014/main" id="{CCCEB934-49E3-46CF-8E3D-3D72D8F5EBFD}"/>
              </a:ext>
            </a:extLst>
          </p:cNvPr>
          <p:cNvSpPr>
            <a:spLocks noGrp="1"/>
          </p:cNvSpPr>
          <p:nvPr>
            <p:ph sz="half" idx="2"/>
          </p:nvPr>
        </p:nvSpPr>
        <p:spPr>
          <a:xfrm>
            <a:off x="838200" y="1625594"/>
            <a:ext cx="4948237" cy="2940771"/>
          </a:xfrm>
        </p:spPr>
        <p:txBody>
          <a:bodyPr>
            <a:noAutofit/>
          </a:bodyPr>
          <a:lstStyle/>
          <a:p>
            <a:pPr marL="0" indent="0">
              <a:buNone/>
            </a:pPr>
            <a:r>
              <a:rPr lang="en-US" sz="1400" dirty="0"/>
              <a:t>The example dataset contains data collected over 22 days on an output variable (Y), Customer Satisfaction Rating, and an input variable (X), Days to Pay Claim, along with the observation numbers (Data Pair).</a:t>
            </a:r>
          </a:p>
          <a:p>
            <a:pPr marL="0" indent="0">
              <a:buNone/>
            </a:pPr>
            <a:r>
              <a:rPr lang="en-US" sz="1400" dirty="0"/>
              <a:t>We will analyze these data to see whether Days to Pay Claim (X) accounts for the bulk of the variation in Customer Satisfaction (Y).</a:t>
            </a:r>
          </a:p>
        </p:txBody>
      </p:sp>
      <p:pic>
        <p:nvPicPr>
          <p:cNvPr id="14" name="Picture 13" descr="A picture containing food, sitting, drawing&#10;&#10;Description automatically generated">
            <a:extLst>
              <a:ext uri="{FF2B5EF4-FFF2-40B4-BE49-F238E27FC236}">
                <a16:creationId xmlns:a16="http://schemas.microsoft.com/office/drawing/2014/main" id="{3A007649-7921-42B6-ABC4-DB245F2C9D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2" name="Picture 1">
            <a:hlinkClick r:id="rId5"/>
            <a:extLst>
              <a:ext uri="{FF2B5EF4-FFF2-40B4-BE49-F238E27FC236}">
                <a16:creationId xmlns:a16="http://schemas.microsoft.com/office/drawing/2014/main" id="{072A51F0-C2F4-47D4-A0B3-B49A6B281390}"/>
              </a:ext>
            </a:extLst>
          </p:cNvPr>
          <p:cNvPicPr>
            <a:picLocks noChangeAspect="1"/>
          </p:cNvPicPr>
          <p:nvPr/>
        </p:nvPicPr>
        <p:blipFill>
          <a:blip r:embed="rId6"/>
          <a:stretch>
            <a:fillRect/>
          </a:stretch>
        </p:blipFill>
        <p:spPr>
          <a:xfrm>
            <a:off x="8982250" y="779633"/>
            <a:ext cx="2371550" cy="481626"/>
          </a:xfrm>
          <a:prstGeom prst="rect">
            <a:avLst/>
          </a:prstGeom>
        </p:spPr>
      </p:pic>
      <p:sp>
        <p:nvSpPr>
          <p:cNvPr id="3" name="TextBox 2">
            <a:hlinkClick r:id="rId5"/>
            <a:extLst>
              <a:ext uri="{FF2B5EF4-FFF2-40B4-BE49-F238E27FC236}">
                <a16:creationId xmlns:a16="http://schemas.microsoft.com/office/drawing/2014/main" id="{2C100111-7B94-4C66-8D5C-31F7DD725027}"/>
              </a:ext>
            </a:extLst>
          </p:cNvPr>
          <p:cNvSpPr txBox="1"/>
          <p:nvPr/>
        </p:nvSpPr>
        <p:spPr>
          <a:xfrm>
            <a:off x="8931110" y="1261259"/>
            <a:ext cx="2473830" cy="280928"/>
          </a:xfrm>
          <a:prstGeom prst="roundRect">
            <a:avLst/>
          </a:prstGeom>
          <a:noFill/>
          <a:ln w="28575">
            <a:noFill/>
          </a:ln>
        </p:spPr>
        <p:txBody>
          <a:bodyPr wrap="square" rtlCol="0">
            <a:spAutoFit/>
          </a:bodyPr>
          <a:lstStyle/>
          <a:p>
            <a:pPr algn="ctr"/>
            <a:r>
              <a:rPr lang="en-US" sz="1050" b="1" dirty="0">
                <a:solidFill>
                  <a:schemeClr val="bg1">
                    <a:lumMod val="50000"/>
                  </a:schemeClr>
                </a:solidFill>
              </a:rPr>
              <a:t>simplereg_exmpldata.xlsx</a:t>
            </a:r>
          </a:p>
        </p:txBody>
      </p:sp>
      <p:sp>
        <p:nvSpPr>
          <p:cNvPr id="10" name="TextBox 9">
            <a:extLst>
              <a:ext uri="{FF2B5EF4-FFF2-40B4-BE49-F238E27FC236}">
                <a16:creationId xmlns:a16="http://schemas.microsoft.com/office/drawing/2014/main" id="{3EAD7D71-16C6-4333-81DE-354162415DE0}"/>
              </a:ext>
            </a:extLst>
          </p:cNvPr>
          <p:cNvSpPr txBox="1"/>
          <p:nvPr/>
        </p:nvSpPr>
        <p:spPr>
          <a:xfrm>
            <a:off x="6125747" y="1339397"/>
            <a:ext cx="5610726" cy="2246769"/>
          </a:xfrm>
          <a:prstGeom prst="rect">
            <a:avLst/>
          </a:prstGeom>
          <a:noFill/>
        </p:spPr>
        <p:txBody>
          <a:bodyPr wrap="square" rtlCol="0">
            <a:spAutoFit/>
          </a:bodyPr>
          <a:lstStyle/>
          <a:p>
            <a:r>
              <a:rPr lang="en-US" sz="1400" b="1" dirty="0"/>
              <a:t>Steps:</a:t>
            </a:r>
          </a:p>
          <a:p>
            <a:endParaRPr lang="en-US" sz="1400" dirty="0"/>
          </a:p>
          <a:p>
            <a:pPr marL="285750" indent="-285750">
              <a:buFont typeface="Arial" panose="020B0604020202020204" pitchFamily="34" charset="0"/>
              <a:buChar char="•"/>
            </a:pPr>
            <a:r>
              <a:rPr lang="en-US" sz="1400" dirty="0"/>
              <a:t>Click on the data file in the data sources panel and drag </a:t>
            </a:r>
            <a:r>
              <a:rPr lang="en-US" sz="1400" b="1" dirty="0"/>
              <a:t>Days to Pay Claim</a:t>
            </a:r>
            <a:r>
              <a:rPr lang="en-US" sz="1400" dirty="0"/>
              <a:t> onto the Independent Variable drop zone.</a:t>
            </a:r>
          </a:p>
          <a:p>
            <a:pPr marL="285750" indent="-285750">
              <a:buFont typeface="Arial" panose="020B0604020202020204" pitchFamily="34" charset="0"/>
              <a:buChar char="•"/>
            </a:pPr>
            <a:r>
              <a:rPr lang="en-US" sz="1400" dirty="0"/>
              <a:t>Drag </a:t>
            </a:r>
            <a:r>
              <a:rPr lang="en-US" sz="1400" b="1" dirty="0"/>
              <a:t>Customer Satisfaction Rating </a:t>
            </a:r>
            <a:r>
              <a:rPr lang="en-US" sz="1400" dirty="0"/>
              <a:t>onto the Response Variable drop zone.</a:t>
            </a:r>
          </a:p>
          <a:p>
            <a:pPr marL="285750" indent="-285750">
              <a:buFont typeface="Arial" panose="020B0604020202020204" pitchFamily="34" charset="0"/>
              <a:buChar char="•"/>
            </a:pPr>
            <a:r>
              <a:rPr lang="en-US" sz="1400" dirty="0"/>
              <a:t>Enter the value of the </a:t>
            </a:r>
            <a:r>
              <a:rPr lang="en-US" sz="1400" b="1" dirty="0"/>
              <a:t>desired risk or significance level </a:t>
            </a:r>
            <a:r>
              <a:rPr lang="en-US" sz="1400" dirty="0"/>
              <a:t>(this should be a value between 0 and 1, conventionally 0.05 or 0.1) or leave the default value of 0.05 as is.</a:t>
            </a:r>
          </a:p>
          <a:p>
            <a:pPr marL="285750" indent="-285750">
              <a:buFont typeface="Arial" panose="020B0604020202020204" pitchFamily="34" charset="0"/>
              <a:buChar char="•"/>
            </a:pPr>
            <a:r>
              <a:rPr lang="en-US" sz="1400" dirty="0"/>
              <a:t>Click “Continue”</a:t>
            </a:r>
          </a:p>
        </p:txBody>
      </p:sp>
      <p:pic>
        <p:nvPicPr>
          <p:cNvPr id="13" name="Picture 12">
            <a:extLst>
              <a:ext uri="{FF2B5EF4-FFF2-40B4-BE49-F238E27FC236}">
                <a16:creationId xmlns:a16="http://schemas.microsoft.com/office/drawing/2014/main" id="{213D8E0B-D870-48C2-90DA-3D1D78994509}"/>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6405565" y="3586166"/>
            <a:ext cx="5471356" cy="3005668"/>
          </a:xfrm>
          <a:prstGeom prst="rect">
            <a:avLst/>
          </a:prstGeom>
        </p:spPr>
      </p:pic>
    </p:spTree>
    <p:extLst>
      <p:ext uri="{BB962C8B-B14F-4D97-AF65-F5344CB8AC3E}">
        <p14:creationId xmlns:p14="http://schemas.microsoft.com/office/powerpoint/2010/main" val="24481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FB5D-42C4-4AE0-A028-29AEC56B9ABC}"/>
              </a:ext>
            </a:extLst>
          </p:cNvPr>
          <p:cNvSpPr>
            <a:spLocks noGrp="1"/>
          </p:cNvSpPr>
          <p:nvPr>
            <p:ph type="title"/>
          </p:nvPr>
        </p:nvSpPr>
        <p:spPr/>
        <p:txBody>
          <a:bodyPr/>
          <a:lstStyle/>
          <a:p>
            <a:r>
              <a:rPr lang="en-US" dirty="0"/>
              <a:t>Simple Regression Example Output</a:t>
            </a:r>
          </a:p>
        </p:txBody>
      </p:sp>
      <p:pic>
        <p:nvPicPr>
          <p:cNvPr id="7" name="Content Placeholder 6">
            <a:extLst>
              <a:ext uri="{FF2B5EF4-FFF2-40B4-BE49-F238E27FC236}">
                <a16:creationId xmlns:a16="http://schemas.microsoft.com/office/drawing/2014/main" id="{2F493CA0-C5C9-4E56-881A-26851EA6DDFC}"/>
              </a:ext>
            </a:extLst>
          </p:cNvPr>
          <p:cNvPicPr>
            <a:picLocks noGrp="1" noChangeAspect="1"/>
          </p:cNvPicPr>
          <p:nvPr>
            <p:ph sz="half" idx="1"/>
          </p:nvPr>
        </p:nvPicPr>
        <p:blipFill rotWithShape="1">
          <a:blip r:embed="rId3">
            <a:extLst>
              <a:ext uri="{28A0092B-C50C-407E-A947-70E740481C1C}">
                <a14:useLocalDpi xmlns:a14="http://schemas.microsoft.com/office/drawing/2010/main" val="0"/>
              </a:ext>
            </a:extLst>
          </a:blip>
          <a:srcRect l="5934" t="12117"/>
          <a:stretch/>
        </p:blipFill>
        <p:spPr>
          <a:xfrm>
            <a:off x="2071037" y="2314575"/>
            <a:ext cx="7758113" cy="4023933"/>
          </a:xfrm>
        </p:spPr>
      </p:pic>
      <p:sp>
        <p:nvSpPr>
          <p:cNvPr id="3" name="Content Placeholder 2">
            <a:extLst>
              <a:ext uri="{FF2B5EF4-FFF2-40B4-BE49-F238E27FC236}">
                <a16:creationId xmlns:a16="http://schemas.microsoft.com/office/drawing/2014/main" id="{477AACFC-710C-4704-9A11-75229CF40996}"/>
              </a:ext>
            </a:extLst>
          </p:cNvPr>
          <p:cNvSpPr>
            <a:spLocks noGrp="1"/>
          </p:cNvSpPr>
          <p:nvPr>
            <p:ph sz="half" idx="2"/>
          </p:nvPr>
        </p:nvSpPr>
        <p:spPr>
          <a:xfrm>
            <a:off x="838200" y="1690689"/>
            <a:ext cx="11115677" cy="481012"/>
          </a:xfrm>
        </p:spPr>
        <p:txBody>
          <a:bodyPr>
            <a:normAutofit/>
          </a:bodyPr>
          <a:lstStyle/>
          <a:p>
            <a:pPr marL="0" indent="0">
              <a:buNone/>
            </a:pPr>
            <a:r>
              <a:rPr lang="en-US" sz="1600" dirty="0"/>
              <a:t>The model is significant (p-value = 0) and explains over 60% of the variation in Customer satisfaction (R-squared = 0.61)</a:t>
            </a:r>
          </a:p>
        </p:txBody>
      </p:sp>
      <p:pic>
        <p:nvPicPr>
          <p:cNvPr id="10" name="Picture 9" descr="A picture containing food, sitting, drawing&#10;&#10;Description automatically generated">
            <a:extLst>
              <a:ext uri="{FF2B5EF4-FFF2-40B4-BE49-F238E27FC236}">
                <a16:creationId xmlns:a16="http://schemas.microsoft.com/office/drawing/2014/main" id="{0BCEAC74-6194-446B-8B01-EA766B8CC0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Tree>
    <p:extLst>
      <p:ext uri="{BB962C8B-B14F-4D97-AF65-F5344CB8AC3E}">
        <p14:creationId xmlns:p14="http://schemas.microsoft.com/office/powerpoint/2010/main" val="1006844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FB5D-42C4-4AE0-A028-29AEC56B9ABC}"/>
              </a:ext>
            </a:extLst>
          </p:cNvPr>
          <p:cNvSpPr>
            <a:spLocks noGrp="1"/>
          </p:cNvSpPr>
          <p:nvPr>
            <p:ph type="title"/>
          </p:nvPr>
        </p:nvSpPr>
        <p:spPr/>
        <p:txBody>
          <a:bodyPr/>
          <a:lstStyle/>
          <a:p>
            <a:r>
              <a:rPr lang="en-US" dirty="0"/>
              <a:t>Simple Regression Example Output</a:t>
            </a:r>
          </a:p>
        </p:txBody>
      </p:sp>
      <p:pic>
        <p:nvPicPr>
          <p:cNvPr id="7" name="Content Placeholder 6">
            <a:extLst>
              <a:ext uri="{FF2B5EF4-FFF2-40B4-BE49-F238E27FC236}">
                <a16:creationId xmlns:a16="http://schemas.microsoft.com/office/drawing/2014/main" id="{2F493CA0-C5C9-4E56-881A-26851EA6DDFC}"/>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55878" t="22065" r="1736" b="1879"/>
          <a:stretch/>
        </p:blipFill>
        <p:spPr>
          <a:xfrm>
            <a:off x="6396038" y="1443874"/>
            <a:ext cx="4957762" cy="4938839"/>
          </a:xfrm>
        </p:spPr>
      </p:pic>
      <p:pic>
        <p:nvPicPr>
          <p:cNvPr id="10" name="Picture 9" descr="A picture containing food, sitting, drawing&#10;&#10;Description automatically generated">
            <a:extLst>
              <a:ext uri="{FF2B5EF4-FFF2-40B4-BE49-F238E27FC236}">
                <a16:creationId xmlns:a16="http://schemas.microsoft.com/office/drawing/2014/main" id="{0BCEAC74-6194-446B-8B01-EA766B8CC0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
        <p:nvSpPr>
          <p:cNvPr id="4" name="TextBox 3">
            <a:extLst>
              <a:ext uri="{FF2B5EF4-FFF2-40B4-BE49-F238E27FC236}">
                <a16:creationId xmlns:a16="http://schemas.microsoft.com/office/drawing/2014/main" id="{6AB4A129-D0C9-469A-B818-844CBDAFBC3D}"/>
              </a:ext>
            </a:extLst>
          </p:cNvPr>
          <p:cNvSpPr txBox="1"/>
          <p:nvPr/>
        </p:nvSpPr>
        <p:spPr>
          <a:xfrm>
            <a:off x="1000125" y="1443874"/>
            <a:ext cx="4957762" cy="5047536"/>
          </a:xfrm>
          <a:prstGeom prst="rect">
            <a:avLst/>
          </a:prstGeom>
          <a:noFill/>
        </p:spPr>
        <p:txBody>
          <a:bodyPr wrap="square" rtlCol="0">
            <a:spAutoFit/>
          </a:bodyPr>
          <a:lstStyle/>
          <a:p>
            <a:r>
              <a:rPr lang="en-US" sz="1400" dirty="0"/>
              <a:t>The graphical output contains:</a:t>
            </a:r>
          </a:p>
          <a:p>
            <a:endParaRPr lang="en-US" sz="1400" dirty="0"/>
          </a:p>
          <a:p>
            <a:pPr marL="285750" indent="-285750">
              <a:buFont typeface="Arial" panose="020B0604020202020204" pitchFamily="34" charset="0"/>
              <a:buChar char="•"/>
            </a:pPr>
            <a:r>
              <a:rPr lang="en-US" sz="1400" b="1" dirty="0"/>
              <a:t>Scatter plot </a:t>
            </a:r>
            <a:r>
              <a:rPr lang="en-US" sz="1400" dirty="0"/>
              <a:t>of the input (X = Days to Pay Claim) vs. output (Y = Customer Satisfaction Rating) showing the line of best fit.</a:t>
            </a:r>
          </a:p>
          <a:p>
            <a:pPr marL="285750" indent="-285750">
              <a:buFont typeface="Arial" panose="020B0604020202020204" pitchFamily="34" charset="0"/>
              <a:buChar char="•"/>
            </a:pPr>
            <a:endParaRPr lang="en-US" sz="1400" dirty="0"/>
          </a:p>
          <a:p>
            <a:r>
              <a:rPr lang="en-US" sz="1400" dirty="0"/>
              <a:t>And three residual plots:</a:t>
            </a:r>
          </a:p>
          <a:p>
            <a:endParaRPr lang="en-US" sz="1400" dirty="0"/>
          </a:p>
          <a:p>
            <a:pPr marL="285750" indent="-285750">
              <a:buFont typeface="Arial" panose="020B0604020202020204" pitchFamily="34" charset="0"/>
              <a:buChar char="•"/>
            </a:pPr>
            <a:r>
              <a:rPr lang="en-US" sz="1400" b="1" dirty="0"/>
              <a:t>Normal Q-Q </a:t>
            </a:r>
            <a:r>
              <a:rPr lang="en-US" sz="1400" dirty="0"/>
              <a:t>(quantile- quantile) plot which is like a probability plot. If the plotted points fall along the diagonal line, the assumption that residuals are normally distributed, holds.</a:t>
            </a:r>
          </a:p>
          <a:p>
            <a:endParaRPr lang="en-US" sz="1400" dirty="0"/>
          </a:p>
          <a:p>
            <a:pPr marL="285750" indent="-285750">
              <a:buFont typeface="Arial" panose="020B0604020202020204" pitchFamily="34" charset="0"/>
              <a:buChar char="•"/>
            </a:pPr>
            <a:r>
              <a:rPr lang="en-US" sz="1400" b="1" dirty="0"/>
              <a:t>Scatter plot of Standardized residuals vs. the time order </a:t>
            </a:r>
            <a:r>
              <a:rPr lang="en-US" sz="1400" dirty="0"/>
              <a:t>of the observations. If the plotted points are randomly scattered with no patterns or trends, the assumption of independent residuals holds.</a:t>
            </a:r>
          </a:p>
          <a:p>
            <a:endParaRPr lang="en-US" sz="1400" dirty="0"/>
          </a:p>
          <a:p>
            <a:pPr marL="285750" indent="-285750">
              <a:buFont typeface="Arial" panose="020B0604020202020204" pitchFamily="34" charset="0"/>
              <a:buChar char="•"/>
            </a:pPr>
            <a:r>
              <a:rPr lang="en-US" sz="1400" b="1" dirty="0"/>
              <a:t>Scatter plot of Standardized residuals vs. fitted </a:t>
            </a:r>
            <a:r>
              <a:rPr lang="en-US" sz="1400" dirty="0"/>
              <a:t>values (predictions of the data observations using the regression model). If the plotted points are randomly scattered with no patterns or trends, the assumption of independent residuals holds.</a:t>
            </a:r>
          </a:p>
        </p:txBody>
      </p:sp>
    </p:spTree>
    <p:extLst>
      <p:ext uri="{BB962C8B-B14F-4D97-AF65-F5344CB8AC3E}">
        <p14:creationId xmlns:p14="http://schemas.microsoft.com/office/powerpoint/2010/main" val="296192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FB5D-42C4-4AE0-A028-29AEC56B9ABC}"/>
              </a:ext>
            </a:extLst>
          </p:cNvPr>
          <p:cNvSpPr>
            <a:spLocks noGrp="1"/>
          </p:cNvSpPr>
          <p:nvPr>
            <p:ph type="title"/>
          </p:nvPr>
        </p:nvSpPr>
        <p:spPr/>
        <p:txBody>
          <a:bodyPr/>
          <a:lstStyle/>
          <a:p>
            <a:r>
              <a:rPr lang="en-US" dirty="0"/>
              <a:t>Simple Regression Example Output</a:t>
            </a:r>
          </a:p>
        </p:txBody>
      </p:sp>
      <p:pic>
        <p:nvPicPr>
          <p:cNvPr id="7" name="Content Placeholder 6">
            <a:extLst>
              <a:ext uri="{FF2B5EF4-FFF2-40B4-BE49-F238E27FC236}">
                <a16:creationId xmlns:a16="http://schemas.microsoft.com/office/drawing/2014/main" id="{2F493CA0-C5C9-4E56-881A-26851EA6DDFC}"/>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6230" t="22688" r="44218" b="12955"/>
          <a:stretch/>
        </p:blipFill>
        <p:spPr>
          <a:xfrm>
            <a:off x="5795963" y="1686940"/>
            <a:ext cx="5795962" cy="4179159"/>
          </a:xfrm>
        </p:spPr>
      </p:pic>
      <p:pic>
        <p:nvPicPr>
          <p:cNvPr id="10" name="Picture 9" descr="A picture containing food, sitting, drawing&#10;&#10;Description automatically generated">
            <a:extLst>
              <a:ext uri="{FF2B5EF4-FFF2-40B4-BE49-F238E27FC236}">
                <a16:creationId xmlns:a16="http://schemas.microsoft.com/office/drawing/2014/main" id="{0BCEAC74-6194-446B-8B01-EA766B8CC0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
        <p:nvSpPr>
          <p:cNvPr id="4" name="TextBox 3">
            <a:extLst>
              <a:ext uri="{FF2B5EF4-FFF2-40B4-BE49-F238E27FC236}">
                <a16:creationId xmlns:a16="http://schemas.microsoft.com/office/drawing/2014/main" id="{6AB4A129-D0C9-469A-B818-844CBDAFBC3D}"/>
              </a:ext>
            </a:extLst>
          </p:cNvPr>
          <p:cNvSpPr txBox="1"/>
          <p:nvPr/>
        </p:nvSpPr>
        <p:spPr>
          <a:xfrm>
            <a:off x="838200" y="1686940"/>
            <a:ext cx="4557713" cy="3108543"/>
          </a:xfrm>
          <a:prstGeom prst="rect">
            <a:avLst/>
          </a:prstGeom>
          <a:noFill/>
        </p:spPr>
        <p:txBody>
          <a:bodyPr wrap="square" rtlCol="0">
            <a:spAutoFit/>
          </a:bodyPr>
          <a:lstStyle/>
          <a:p>
            <a:r>
              <a:rPr lang="en-US" sz="1400" dirty="0"/>
              <a:t>The numeric output contains:</a:t>
            </a:r>
          </a:p>
          <a:p>
            <a:endParaRPr lang="en-US" sz="1400" dirty="0"/>
          </a:p>
          <a:p>
            <a:pPr marL="285750" indent="-285750">
              <a:buFont typeface="Arial" panose="020B0604020202020204" pitchFamily="34" charset="0"/>
              <a:buChar char="•"/>
            </a:pPr>
            <a:r>
              <a:rPr lang="en-US" sz="1400" b="1" dirty="0"/>
              <a:t>Regression model </a:t>
            </a:r>
            <a:r>
              <a:rPr lang="en-US" sz="1400" dirty="0"/>
              <a:t>expressed as a line equation</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b="1" dirty="0"/>
              <a:t>Regression statistics </a:t>
            </a:r>
            <a:r>
              <a:rPr lang="en-US" sz="1400" dirty="0"/>
              <a:t>table showing the correlation coefficient (r ), coefficient of determination (R-square = R^2), Adjusted R-square (adjusted for the total number of X variables in the model) and the count (sample size)</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b="1" dirty="0"/>
              <a:t>Coefficient Table</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b="1" dirty="0"/>
              <a:t>ANOVA </a:t>
            </a:r>
            <a:r>
              <a:rPr lang="en-US" sz="1400" dirty="0"/>
              <a:t>Table</a:t>
            </a:r>
          </a:p>
          <a:p>
            <a:endParaRPr lang="en-US" sz="1400" dirty="0"/>
          </a:p>
        </p:txBody>
      </p:sp>
    </p:spTree>
    <p:extLst>
      <p:ext uri="{BB962C8B-B14F-4D97-AF65-F5344CB8AC3E}">
        <p14:creationId xmlns:p14="http://schemas.microsoft.com/office/powerpoint/2010/main" val="16297389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1145</TotalTime>
  <Words>770</Words>
  <Application>Microsoft Office PowerPoint</Application>
  <PresentationFormat>Widescreen</PresentationFormat>
  <Paragraphs>67</Paragraphs>
  <Slides>7</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Simple Regression Analysis</vt:lpstr>
      <vt:lpstr>Using EngineRoom</vt:lpstr>
      <vt:lpstr>Using EngineRoom</vt:lpstr>
      <vt:lpstr>Simple Regression Example</vt:lpstr>
      <vt:lpstr>Simple Regression Example Output</vt:lpstr>
      <vt:lpstr>Simple Regression Example Output</vt:lpstr>
      <vt:lpstr>Simple Regression Example Output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Gauge R&amp;R</dc:title>
  <dc:creator>Katie Wenner</dc:creator>
  <cp:lastModifiedBy>Katie Wenner</cp:lastModifiedBy>
  <cp:revision>25</cp:revision>
  <dcterms:created xsi:type="dcterms:W3CDTF">2020-09-22T21:11:07Z</dcterms:created>
  <dcterms:modified xsi:type="dcterms:W3CDTF">2020-10-11T16:25:05Z</dcterms:modified>
</cp:coreProperties>
</file>