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9" r:id="rId2"/>
    <p:sldId id="261" r:id="rId3"/>
    <p:sldId id="262" r:id="rId4"/>
    <p:sldId id="263" r:id="rId5"/>
    <p:sldId id="265" r:id="rId6"/>
    <p:sldId id="264"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5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9" autoAdjust="0"/>
    <p:restoredTop sz="77530" autoAdjust="0"/>
  </p:normalViewPr>
  <p:slideViewPr>
    <p:cSldViewPr snapToGrid="0">
      <p:cViewPr varScale="1">
        <p:scale>
          <a:sx n="79" d="100"/>
          <a:sy n="79" d="100"/>
        </p:scale>
        <p:origin x="6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D2629-3B0D-42F8-B36C-08113B99121D}" type="datetimeFigureOut">
              <a:rPr lang="en-US" smtClean="0"/>
              <a:t>1/13/2022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87927-3E4B-4800-B469-7E8E4F2BE502}" type="slidenum">
              <a:rPr lang="en-US" smtClean="0"/>
              <a:t>‹#›</a:t>
            </a:fld>
            <a:endParaRPr lang="en-US"/>
          </a:p>
        </p:txBody>
      </p:sp>
    </p:spTree>
    <p:extLst>
      <p:ext uri="{BB962C8B-B14F-4D97-AF65-F5344CB8AC3E}">
        <p14:creationId xmlns:p14="http://schemas.microsoft.com/office/powerpoint/2010/main" val="157508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00000"/>
                </a:solidFill>
                <a:latin typeface="+mj-lt"/>
              </a:rPr>
              <a:t>Note: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Open Sans" panose="020B0606030504020204" pitchFamily="34" charset="0"/>
              </a:rPr>
              <a:t>Keep in mind the actual association you see between two variables may fall somewhere in between these examples</a:t>
            </a:r>
            <a:r>
              <a:rPr lang="en-US" sz="1200" dirty="0">
                <a:solidFill>
                  <a:srgbClr val="000000"/>
                </a:solidFill>
                <a:latin typeface="+mj-lt"/>
              </a:rPr>
              <a:t>.</a:t>
            </a:r>
            <a:endParaRPr lang="en-US" sz="1200" dirty="0"/>
          </a:p>
          <a:p>
            <a:endParaRPr lang="en-US" dirty="0"/>
          </a:p>
          <a:p>
            <a:r>
              <a:rPr lang="en-US" b="1" dirty="0"/>
              <a:t>Strong Positive - </a:t>
            </a:r>
            <a:r>
              <a:rPr lang="en-US" b="0" i="0" dirty="0">
                <a:solidFill>
                  <a:srgbClr val="333333"/>
                </a:solidFill>
                <a:effectLst/>
                <a:latin typeface="Open Sans" panose="020B0606030504020204" pitchFamily="34" charset="0"/>
              </a:rPr>
              <a:t>indicates that an increase in one variable is strongly associated with a linear increase in the other variable - such as the correlation between distance traveled and the amount of fuel used.</a:t>
            </a:r>
          </a:p>
          <a:p>
            <a:endParaRPr lang="en-US" b="0" i="0" dirty="0">
              <a:solidFill>
                <a:srgbClr val="333333"/>
              </a:solidFill>
              <a:effectLst/>
              <a:latin typeface="Open Sans" panose="020B0606030504020204" pitchFamily="34" charset="0"/>
            </a:endParaRPr>
          </a:p>
          <a:p>
            <a:r>
              <a:rPr lang="en-US" b="1" dirty="0"/>
              <a:t>Weak Positive - </a:t>
            </a:r>
            <a:r>
              <a:rPr lang="en-US" b="0" dirty="0"/>
              <a:t>indicates that an increase in one variable is weakly associated with a linear increase in the other variable - such as the correlation between number of hours worked and frequency of errors.</a:t>
            </a:r>
          </a:p>
          <a:p>
            <a:endParaRPr lang="en-US" b="0" dirty="0"/>
          </a:p>
          <a:p>
            <a:r>
              <a:rPr lang="en-US" b="1" dirty="0"/>
              <a:t>Strong Negative - </a:t>
            </a:r>
            <a:r>
              <a:rPr lang="en-US" b="0" dirty="0"/>
              <a:t>indicates that an increase in one variable is strongly associated with a linear decrease in the other variable - such as the correlation between the speed of travel and time to reach your destination.</a:t>
            </a:r>
          </a:p>
          <a:p>
            <a:endParaRPr lang="en-US" b="0" dirty="0"/>
          </a:p>
          <a:p>
            <a:r>
              <a:rPr lang="en-US" b="1" dirty="0"/>
              <a:t>Weak Negative - </a:t>
            </a:r>
            <a:r>
              <a:rPr lang="en-US" b="0" dirty="0"/>
              <a:t>indicates that an increase in one variable is weakly associated with a linear decrease in the other variable - such as the correlation between sales of ice cream and woolen hats in a particular city for a given month.</a:t>
            </a:r>
          </a:p>
          <a:p>
            <a:endParaRPr lang="en-US" b="0" dirty="0"/>
          </a:p>
          <a:p>
            <a:r>
              <a:rPr lang="en-US" b="1" dirty="0"/>
              <a:t>No Correlation - </a:t>
            </a:r>
            <a:r>
              <a:rPr lang="en-US" b="0" dirty="0"/>
              <a:t>indicates that a change in one variable is not necessarily associated with any change in the other variable - such as the association between the number of employees in a company and customer satisfaction scores for its product.</a:t>
            </a:r>
          </a:p>
        </p:txBody>
      </p:sp>
      <p:sp>
        <p:nvSpPr>
          <p:cNvPr id="4" name="Slide Number Placeholder 3"/>
          <p:cNvSpPr>
            <a:spLocks noGrp="1"/>
          </p:cNvSpPr>
          <p:nvPr>
            <p:ph type="sldNum" sz="quarter" idx="5"/>
          </p:nvPr>
        </p:nvSpPr>
        <p:spPr/>
        <p:txBody>
          <a:bodyPr/>
          <a:lstStyle/>
          <a:p>
            <a:fld id="{57187927-3E4B-4800-B469-7E8E4F2BE502}" type="slidenum">
              <a:rPr lang="en-US" smtClean="0"/>
              <a:t>1</a:t>
            </a:fld>
            <a:endParaRPr lang="en-US"/>
          </a:p>
        </p:txBody>
      </p:sp>
    </p:spTree>
    <p:extLst>
      <p:ext uri="{BB962C8B-B14F-4D97-AF65-F5344CB8AC3E}">
        <p14:creationId xmlns:p14="http://schemas.microsoft.com/office/powerpoint/2010/main" val="274104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4</a:t>
            </a:fld>
            <a:endParaRPr lang="en-US"/>
          </a:p>
        </p:txBody>
      </p:sp>
    </p:spTree>
    <p:extLst>
      <p:ext uri="{BB962C8B-B14F-4D97-AF65-F5344CB8AC3E}">
        <p14:creationId xmlns:p14="http://schemas.microsoft.com/office/powerpoint/2010/main" val="3202690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Output Note:</a:t>
            </a:r>
          </a:p>
          <a:p>
            <a:r>
              <a:rPr lang="en-US" dirty="0"/>
              <a:t>The output includes the scatter plot and numeric output showing the correlation coefficient between the two variables (a number between -1 and +1). Additionally, the regression line equation between the two variables is shown if the regression line option was chosen.</a:t>
            </a:r>
          </a:p>
          <a:p>
            <a:endParaRPr lang="en-US" dirty="0"/>
          </a:p>
          <a:p>
            <a:r>
              <a:rPr lang="en-US" b="1" dirty="0"/>
              <a:t>Note:</a:t>
            </a:r>
          </a:p>
          <a:p>
            <a:r>
              <a:rPr lang="en-US" dirty="0"/>
              <a:t>Click on the "graph setup" button above the graph and to turn the regression line option on or off.</a:t>
            </a:r>
          </a:p>
          <a:p>
            <a:endParaRPr lang="en-US" dirty="0"/>
          </a:p>
          <a:p>
            <a:r>
              <a:rPr lang="en-US" dirty="0"/>
              <a:t>*The samples/groups must be of equal size because the data are plotted as paired observations.</a:t>
            </a:r>
          </a:p>
        </p:txBody>
      </p:sp>
      <p:sp>
        <p:nvSpPr>
          <p:cNvPr id="4" name="Slide Number Placeholder 3"/>
          <p:cNvSpPr>
            <a:spLocks noGrp="1"/>
          </p:cNvSpPr>
          <p:nvPr>
            <p:ph type="sldNum" sz="quarter" idx="5"/>
          </p:nvPr>
        </p:nvSpPr>
        <p:spPr/>
        <p:txBody>
          <a:bodyPr/>
          <a:lstStyle/>
          <a:p>
            <a:fld id="{57187927-3E4B-4800-B469-7E8E4F2BE502}" type="slidenum">
              <a:rPr lang="en-US" smtClean="0"/>
              <a:t>5</a:t>
            </a:fld>
            <a:endParaRPr lang="en-US"/>
          </a:p>
        </p:txBody>
      </p:sp>
    </p:spTree>
    <p:extLst>
      <p:ext uri="{BB962C8B-B14F-4D97-AF65-F5344CB8AC3E}">
        <p14:creationId xmlns:p14="http://schemas.microsoft.com/office/powerpoint/2010/main" val="124021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Output Note:</a:t>
            </a:r>
          </a:p>
          <a:p>
            <a:r>
              <a:rPr lang="en-US" dirty="0"/>
              <a:t>The three offices are now color coded in the scatter plot so you can see a somewhat negative correlation between Errors per Shipment and Experience in Weeks at office A but not at the other two offices.</a:t>
            </a:r>
          </a:p>
          <a:p>
            <a:endParaRPr lang="en-US" dirty="0"/>
          </a:p>
          <a:p>
            <a:r>
              <a:rPr lang="en-US" b="1" dirty="0"/>
              <a:t>Note:</a:t>
            </a:r>
          </a:p>
          <a:p>
            <a:r>
              <a:rPr lang="en-US" dirty="0"/>
              <a:t>You can get the same graph with the data formatted so that all numeric values are in one column and the group IDs are in another.</a:t>
            </a:r>
          </a:p>
          <a:p>
            <a:r>
              <a:rPr lang="en-US" dirty="0"/>
              <a:t>The Stratification variable must have at least two levels/categories, though they need not be of equal size.</a:t>
            </a:r>
          </a:p>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6</a:t>
            </a:fld>
            <a:endParaRPr lang="en-US"/>
          </a:p>
        </p:txBody>
      </p:sp>
    </p:spTree>
    <p:extLst>
      <p:ext uri="{BB962C8B-B14F-4D97-AF65-F5344CB8AC3E}">
        <p14:creationId xmlns:p14="http://schemas.microsoft.com/office/powerpoint/2010/main" val="2222562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7</a:t>
            </a:fld>
            <a:endParaRPr lang="en-US"/>
          </a:p>
        </p:txBody>
      </p:sp>
    </p:spTree>
    <p:extLst>
      <p:ext uri="{BB962C8B-B14F-4D97-AF65-F5344CB8AC3E}">
        <p14:creationId xmlns:p14="http://schemas.microsoft.com/office/powerpoint/2010/main" val="4189022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a:t>
            </a:r>
          </a:p>
          <a:p>
            <a:r>
              <a:rPr lang="en-US" b="0" i="0" dirty="0">
                <a:solidFill>
                  <a:srgbClr val="000000"/>
                </a:solidFill>
                <a:effectLst/>
                <a:latin typeface="Open Sans" panose="020B0606030504020204" pitchFamily="34" charset="0"/>
              </a:rPr>
              <a:t>The output includes a scatter plot of each pair of data variables stratified by Cylinders and a table showing the correlation coefficients of each data variable pair.</a:t>
            </a:r>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8</a:t>
            </a:fld>
            <a:endParaRPr lang="en-US"/>
          </a:p>
        </p:txBody>
      </p:sp>
    </p:spTree>
    <p:extLst>
      <p:ext uri="{BB962C8B-B14F-4D97-AF65-F5344CB8AC3E}">
        <p14:creationId xmlns:p14="http://schemas.microsoft.com/office/powerpoint/2010/main" val="1527293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4E4F-1A35-4E16-AA43-A9132E3EE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C7A6E9-76B6-46C6-A4A3-C258B3D0F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01CE7-6BF9-4457-8454-F1D5A993DAF7}"/>
              </a:ext>
            </a:extLst>
          </p:cNvPr>
          <p:cNvSpPr>
            <a:spLocks noGrp="1"/>
          </p:cNvSpPr>
          <p:nvPr>
            <p:ph type="dt" sz="half" idx="10"/>
          </p:nvPr>
        </p:nvSpPr>
        <p:spPr/>
        <p:txBody>
          <a:bodyPr/>
          <a:lstStyle/>
          <a:p>
            <a:fld id="{4198E5E3-5AD7-4DBE-8394-E18C9BED7EE5}" type="datetimeFigureOut">
              <a:rPr lang="en-US" smtClean="0"/>
              <a:t>1/13/2022</a:t>
            </a:fld>
            <a:endParaRPr lang="en-US"/>
          </a:p>
        </p:txBody>
      </p:sp>
      <p:sp>
        <p:nvSpPr>
          <p:cNvPr id="5" name="Footer Placeholder 4">
            <a:extLst>
              <a:ext uri="{FF2B5EF4-FFF2-40B4-BE49-F238E27FC236}">
                <a16:creationId xmlns:a16="http://schemas.microsoft.com/office/drawing/2014/main" id="{28E62554-9DB0-4C81-8F3D-23F2097FC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F2AFA-3070-4BD6-83AC-85EE1C26CAA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6522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E446-02E8-4723-A03F-D3E99EB33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3A148-B1FD-44DD-ACB0-5309398E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F4043-9855-4398-968A-109578FCA0C7}"/>
              </a:ext>
            </a:extLst>
          </p:cNvPr>
          <p:cNvSpPr>
            <a:spLocks noGrp="1"/>
          </p:cNvSpPr>
          <p:nvPr>
            <p:ph type="dt" sz="half" idx="10"/>
          </p:nvPr>
        </p:nvSpPr>
        <p:spPr/>
        <p:txBody>
          <a:bodyPr/>
          <a:lstStyle/>
          <a:p>
            <a:fld id="{4198E5E3-5AD7-4DBE-8394-E18C9BED7EE5}" type="datetimeFigureOut">
              <a:rPr lang="en-US" smtClean="0"/>
              <a:t>1/13/2022</a:t>
            </a:fld>
            <a:endParaRPr lang="en-US"/>
          </a:p>
        </p:txBody>
      </p:sp>
      <p:sp>
        <p:nvSpPr>
          <p:cNvPr id="5" name="Footer Placeholder 4">
            <a:extLst>
              <a:ext uri="{FF2B5EF4-FFF2-40B4-BE49-F238E27FC236}">
                <a16:creationId xmlns:a16="http://schemas.microsoft.com/office/drawing/2014/main" id="{22E05971-F4DF-49F7-90CB-CE447A50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2770-14A7-4924-BE94-8ACD3C75752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47858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F6CF63-7DA5-4347-90FC-B926F84E7B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18029-C821-4F16-8EA5-03CB0D7C0F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E7F9D-F5C6-418E-B0CE-2A41A8070BC0}"/>
              </a:ext>
            </a:extLst>
          </p:cNvPr>
          <p:cNvSpPr>
            <a:spLocks noGrp="1"/>
          </p:cNvSpPr>
          <p:nvPr>
            <p:ph type="dt" sz="half" idx="10"/>
          </p:nvPr>
        </p:nvSpPr>
        <p:spPr/>
        <p:txBody>
          <a:bodyPr/>
          <a:lstStyle/>
          <a:p>
            <a:fld id="{4198E5E3-5AD7-4DBE-8394-E18C9BED7EE5}" type="datetimeFigureOut">
              <a:rPr lang="en-US" smtClean="0"/>
              <a:t>1/13/2022</a:t>
            </a:fld>
            <a:endParaRPr lang="en-US"/>
          </a:p>
        </p:txBody>
      </p:sp>
      <p:sp>
        <p:nvSpPr>
          <p:cNvPr id="5" name="Footer Placeholder 4">
            <a:extLst>
              <a:ext uri="{FF2B5EF4-FFF2-40B4-BE49-F238E27FC236}">
                <a16:creationId xmlns:a16="http://schemas.microsoft.com/office/drawing/2014/main" id="{0C93F0FD-299C-4260-93D4-30FFEFA07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B095B-6720-49D0-B887-BBF043129F1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0961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5075-7589-4CEC-AB36-9AE261D43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4923-89D1-4A14-B5DE-5426CACA2E8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817174-298F-47A1-A710-1303F4C1C4D8}"/>
              </a:ext>
            </a:extLst>
          </p:cNvPr>
          <p:cNvSpPr>
            <a:spLocks noGrp="1"/>
          </p:cNvSpPr>
          <p:nvPr>
            <p:ph type="dt" sz="half" idx="10"/>
          </p:nvPr>
        </p:nvSpPr>
        <p:spPr/>
        <p:txBody>
          <a:bodyPr/>
          <a:lstStyle/>
          <a:p>
            <a:fld id="{4198E5E3-5AD7-4DBE-8394-E18C9BED7EE5}" type="datetimeFigureOut">
              <a:rPr lang="en-US" smtClean="0"/>
              <a:t>1/13/2022</a:t>
            </a:fld>
            <a:endParaRPr lang="en-US"/>
          </a:p>
        </p:txBody>
      </p:sp>
      <p:sp>
        <p:nvSpPr>
          <p:cNvPr id="5" name="Footer Placeholder 4">
            <a:extLst>
              <a:ext uri="{FF2B5EF4-FFF2-40B4-BE49-F238E27FC236}">
                <a16:creationId xmlns:a16="http://schemas.microsoft.com/office/drawing/2014/main" id="{4A0E1EA2-D9FA-459D-A40E-540F1DF6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A142A-049D-49DF-B19D-6873C00ABFB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556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616E-EB54-44A8-85B4-7E46BCC85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B223A-2F95-4D0D-B28A-BB84F5547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31F3B-D0F1-41F7-AD78-5F730BED7534}"/>
              </a:ext>
            </a:extLst>
          </p:cNvPr>
          <p:cNvSpPr>
            <a:spLocks noGrp="1"/>
          </p:cNvSpPr>
          <p:nvPr>
            <p:ph type="dt" sz="half" idx="10"/>
          </p:nvPr>
        </p:nvSpPr>
        <p:spPr/>
        <p:txBody>
          <a:bodyPr/>
          <a:lstStyle/>
          <a:p>
            <a:fld id="{4198E5E3-5AD7-4DBE-8394-E18C9BED7EE5}" type="datetimeFigureOut">
              <a:rPr lang="en-US" smtClean="0"/>
              <a:t>1/13/2022</a:t>
            </a:fld>
            <a:endParaRPr lang="en-US"/>
          </a:p>
        </p:txBody>
      </p:sp>
      <p:sp>
        <p:nvSpPr>
          <p:cNvPr id="5" name="Footer Placeholder 4">
            <a:extLst>
              <a:ext uri="{FF2B5EF4-FFF2-40B4-BE49-F238E27FC236}">
                <a16:creationId xmlns:a16="http://schemas.microsoft.com/office/drawing/2014/main" id="{7E7A2C8C-7730-438B-8BF0-3486C70F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639BF-FF29-48C2-BBD7-BDEE2BBE94E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379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1E0-F4CB-436E-890F-B7EAD0A78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79B0B-FDF2-4A3C-A779-C60C1BC057BF}"/>
              </a:ext>
            </a:extLst>
          </p:cNvPr>
          <p:cNvSpPr>
            <a:spLocks noGrp="1"/>
          </p:cNvSpPr>
          <p:nvPr>
            <p:ph sz="half" idx="1"/>
          </p:nvPr>
        </p:nvSpPr>
        <p:spPr>
          <a:xfrm>
            <a:off x="838200" y="1825625"/>
            <a:ext cx="5181600" cy="4351338"/>
          </a:xfrm>
        </p:spPr>
        <p:txBody>
          <a:bodyPr/>
          <a:lstStyle>
            <a:lvl1pPr>
              <a:defRPr sz="1800"/>
            </a:lvl1pPr>
            <a:lvl2pPr>
              <a:defRPr sz="1600"/>
            </a:lvl2pPr>
            <a:lvl3pPr>
              <a:defRPr sz="1400"/>
            </a:lvl3pPr>
            <a:lvl4pPr>
              <a:defRPr sz="12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60E4-BF7F-4509-8802-790C32403817}"/>
              </a:ext>
            </a:extLst>
          </p:cNvPr>
          <p:cNvSpPr>
            <a:spLocks noGrp="1"/>
          </p:cNvSpPr>
          <p:nvPr>
            <p:ph sz="half" idx="2"/>
          </p:nvPr>
        </p:nvSpPr>
        <p:spPr>
          <a:xfrm>
            <a:off x="6172200" y="1825625"/>
            <a:ext cx="5181600" cy="4351338"/>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047F38B-CDF2-4BC2-8765-F3478F7139FB}"/>
              </a:ext>
            </a:extLst>
          </p:cNvPr>
          <p:cNvSpPr>
            <a:spLocks noGrp="1"/>
          </p:cNvSpPr>
          <p:nvPr>
            <p:ph type="dt" sz="half" idx="10"/>
          </p:nvPr>
        </p:nvSpPr>
        <p:spPr/>
        <p:txBody>
          <a:bodyPr/>
          <a:lstStyle/>
          <a:p>
            <a:fld id="{4198E5E3-5AD7-4DBE-8394-E18C9BED7EE5}" type="datetimeFigureOut">
              <a:rPr lang="en-US" smtClean="0"/>
              <a:t>1/13/2022</a:t>
            </a:fld>
            <a:endParaRPr lang="en-US"/>
          </a:p>
        </p:txBody>
      </p:sp>
      <p:sp>
        <p:nvSpPr>
          <p:cNvPr id="6" name="Footer Placeholder 5">
            <a:extLst>
              <a:ext uri="{FF2B5EF4-FFF2-40B4-BE49-F238E27FC236}">
                <a16:creationId xmlns:a16="http://schemas.microsoft.com/office/drawing/2014/main" id="{BCB686E1-2216-4966-B377-67991100E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5BDDF-9FA4-4707-8111-3745F55E4AF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4276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406D-1A3F-44E4-8F42-3E93F1DC0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7BA2-FC6A-40D4-AA8D-70E8A9FA42AD}"/>
              </a:ext>
            </a:extLst>
          </p:cNvPr>
          <p:cNvSpPr>
            <a:spLocks noGrp="1"/>
          </p:cNvSpPr>
          <p:nvPr>
            <p:ph type="body" idx="1"/>
          </p:nvPr>
        </p:nvSpPr>
        <p:spPr>
          <a:xfrm>
            <a:off x="839788" y="1681163"/>
            <a:ext cx="5157787"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776F5D6-5B8C-4B79-80B9-9477E1541ABB}"/>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17B7FA4-929A-4C1A-B622-D1DBE9114247}"/>
              </a:ext>
            </a:extLst>
          </p:cNvPr>
          <p:cNvSpPr>
            <a:spLocks noGrp="1"/>
          </p:cNvSpPr>
          <p:nvPr>
            <p:ph type="body" sz="quarter" idx="3"/>
          </p:nvPr>
        </p:nvSpPr>
        <p:spPr>
          <a:xfrm>
            <a:off x="6172200" y="1681163"/>
            <a:ext cx="5183188"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836DFD1-7EBE-40D1-B234-C9282580F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0D1D6-F6A3-44D9-BCD4-F6D332C930DA}"/>
              </a:ext>
            </a:extLst>
          </p:cNvPr>
          <p:cNvSpPr>
            <a:spLocks noGrp="1"/>
          </p:cNvSpPr>
          <p:nvPr>
            <p:ph type="dt" sz="half" idx="10"/>
          </p:nvPr>
        </p:nvSpPr>
        <p:spPr/>
        <p:txBody>
          <a:bodyPr/>
          <a:lstStyle/>
          <a:p>
            <a:fld id="{4198E5E3-5AD7-4DBE-8394-E18C9BED7EE5}" type="datetimeFigureOut">
              <a:rPr lang="en-US" smtClean="0"/>
              <a:t>1/13/2022</a:t>
            </a:fld>
            <a:endParaRPr lang="en-US"/>
          </a:p>
        </p:txBody>
      </p:sp>
      <p:sp>
        <p:nvSpPr>
          <p:cNvPr id="8" name="Footer Placeholder 7">
            <a:extLst>
              <a:ext uri="{FF2B5EF4-FFF2-40B4-BE49-F238E27FC236}">
                <a16:creationId xmlns:a16="http://schemas.microsoft.com/office/drawing/2014/main" id="{822BDA12-D010-4558-929A-418EE6E5B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C51FB-AB99-4566-BEF5-940E36D9B62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3304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65B2-44FE-453E-BA68-15728A2145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B4B4A-C183-497E-B6AD-04407028602F}"/>
              </a:ext>
            </a:extLst>
          </p:cNvPr>
          <p:cNvSpPr>
            <a:spLocks noGrp="1"/>
          </p:cNvSpPr>
          <p:nvPr>
            <p:ph type="dt" sz="half" idx="10"/>
          </p:nvPr>
        </p:nvSpPr>
        <p:spPr/>
        <p:txBody>
          <a:bodyPr/>
          <a:lstStyle/>
          <a:p>
            <a:fld id="{4198E5E3-5AD7-4DBE-8394-E18C9BED7EE5}" type="datetimeFigureOut">
              <a:rPr lang="en-US" smtClean="0"/>
              <a:t>1/13/2022</a:t>
            </a:fld>
            <a:endParaRPr lang="en-US"/>
          </a:p>
        </p:txBody>
      </p:sp>
      <p:sp>
        <p:nvSpPr>
          <p:cNvPr id="4" name="Footer Placeholder 3">
            <a:extLst>
              <a:ext uri="{FF2B5EF4-FFF2-40B4-BE49-F238E27FC236}">
                <a16:creationId xmlns:a16="http://schemas.microsoft.com/office/drawing/2014/main" id="{00F4FD46-BBE5-48AF-A125-AB4996EDF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0C7D9-74C0-44C0-81D0-2A5E2FCAB80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7853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2EB57-9F5C-40E2-9776-7848A6D7CE15}"/>
              </a:ext>
            </a:extLst>
          </p:cNvPr>
          <p:cNvSpPr>
            <a:spLocks noGrp="1"/>
          </p:cNvSpPr>
          <p:nvPr>
            <p:ph type="dt" sz="half" idx="10"/>
          </p:nvPr>
        </p:nvSpPr>
        <p:spPr/>
        <p:txBody>
          <a:bodyPr/>
          <a:lstStyle/>
          <a:p>
            <a:fld id="{4198E5E3-5AD7-4DBE-8394-E18C9BED7EE5}" type="datetimeFigureOut">
              <a:rPr lang="en-US" smtClean="0"/>
              <a:t>1/13/2022</a:t>
            </a:fld>
            <a:endParaRPr lang="en-US"/>
          </a:p>
        </p:txBody>
      </p:sp>
      <p:sp>
        <p:nvSpPr>
          <p:cNvPr id="3" name="Footer Placeholder 2">
            <a:extLst>
              <a:ext uri="{FF2B5EF4-FFF2-40B4-BE49-F238E27FC236}">
                <a16:creationId xmlns:a16="http://schemas.microsoft.com/office/drawing/2014/main" id="{ADC52C5D-1750-4018-A675-F86BC3A02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DC9827-AF44-4B83-A9EC-64EE6BA12A3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54029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212D-DBEC-4732-A37C-B61CD256691D}"/>
              </a:ext>
            </a:extLst>
          </p:cNvPr>
          <p:cNvSpPr>
            <a:spLocks noGrp="1"/>
          </p:cNvSpPr>
          <p:nvPr>
            <p:ph type="title"/>
          </p:nvPr>
        </p:nvSpPr>
        <p:spPr>
          <a:xfrm>
            <a:off x="839788" y="457200"/>
            <a:ext cx="3932237" cy="1600200"/>
          </a:xfrm>
        </p:spPr>
        <p:txBody>
          <a:bodyPr anchor="b">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9D40988C-1BB2-4A7E-8E91-843BCDA930D4}"/>
              </a:ext>
            </a:extLst>
          </p:cNvPr>
          <p:cNvSpPr>
            <a:spLocks noGrp="1"/>
          </p:cNvSpPr>
          <p:nvPr>
            <p:ph idx="1"/>
          </p:nvPr>
        </p:nvSpPr>
        <p:spPr>
          <a:xfrm>
            <a:off x="5183188" y="987425"/>
            <a:ext cx="6172200" cy="48736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5665B06-C9DA-49BC-96BE-B2AE6E4E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1F1DD31-EE05-4E0A-A560-BC84F797D647}"/>
              </a:ext>
            </a:extLst>
          </p:cNvPr>
          <p:cNvSpPr>
            <a:spLocks noGrp="1"/>
          </p:cNvSpPr>
          <p:nvPr>
            <p:ph type="dt" sz="half" idx="10"/>
          </p:nvPr>
        </p:nvSpPr>
        <p:spPr/>
        <p:txBody>
          <a:bodyPr/>
          <a:lstStyle/>
          <a:p>
            <a:fld id="{4198E5E3-5AD7-4DBE-8394-E18C9BED7EE5}" type="datetimeFigureOut">
              <a:rPr lang="en-US" smtClean="0"/>
              <a:t>1/13/2022</a:t>
            </a:fld>
            <a:endParaRPr lang="en-US"/>
          </a:p>
        </p:txBody>
      </p:sp>
      <p:sp>
        <p:nvSpPr>
          <p:cNvPr id="6" name="Footer Placeholder 5">
            <a:extLst>
              <a:ext uri="{FF2B5EF4-FFF2-40B4-BE49-F238E27FC236}">
                <a16:creationId xmlns:a16="http://schemas.microsoft.com/office/drawing/2014/main" id="{5598E670-FAD3-4DF3-BA52-28E8A9134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60E6D-0D42-4EA1-8CE5-9FA9FF7266B9}"/>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171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8B42-88B3-41EF-B081-6B491EB1B430}"/>
              </a:ext>
            </a:extLst>
          </p:cNvPr>
          <p:cNvSpPr>
            <a:spLocks noGrp="1"/>
          </p:cNvSpPr>
          <p:nvPr>
            <p:ph type="title"/>
          </p:nvPr>
        </p:nvSpPr>
        <p:spPr>
          <a:xfrm>
            <a:off x="839788" y="457200"/>
            <a:ext cx="3932237" cy="1600200"/>
          </a:xfrm>
        </p:spPr>
        <p:txBody>
          <a:bodyPr anchor="b">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E6AEE566-E3CE-43A6-9FCD-9794F0D96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9045A-24B3-4956-806C-15C9F6CC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6C86-64B0-4939-A7CF-408FBCA3EE24}"/>
              </a:ext>
            </a:extLst>
          </p:cNvPr>
          <p:cNvSpPr>
            <a:spLocks noGrp="1"/>
          </p:cNvSpPr>
          <p:nvPr>
            <p:ph type="dt" sz="half" idx="10"/>
          </p:nvPr>
        </p:nvSpPr>
        <p:spPr/>
        <p:txBody>
          <a:bodyPr/>
          <a:lstStyle/>
          <a:p>
            <a:fld id="{4198E5E3-5AD7-4DBE-8394-E18C9BED7EE5}" type="datetimeFigureOut">
              <a:rPr lang="en-US" smtClean="0"/>
              <a:t>1/13/2022</a:t>
            </a:fld>
            <a:endParaRPr lang="en-US"/>
          </a:p>
        </p:txBody>
      </p:sp>
      <p:sp>
        <p:nvSpPr>
          <p:cNvPr id="6" name="Footer Placeholder 5">
            <a:extLst>
              <a:ext uri="{FF2B5EF4-FFF2-40B4-BE49-F238E27FC236}">
                <a16:creationId xmlns:a16="http://schemas.microsoft.com/office/drawing/2014/main" id="{4F49B7E6-D896-4817-9F3D-5CDFB9EA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558D8-D84F-43BA-AAF0-5144BEACEB5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500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7D4D1-4E64-400D-BBE8-29164649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9E5FD93-26DD-4230-A14D-31ABB1857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8F7014-86DC-4D51-B755-035C52588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8E5E3-5AD7-4DBE-8394-E18C9BED7EE5}" type="datetimeFigureOut">
              <a:rPr lang="en-US" smtClean="0"/>
              <a:t>1/13/2022</a:t>
            </a:fld>
            <a:endParaRPr lang="en-US"/>
          </a:p>
        </p:txBody>
      </p:sp>
      <p:sp>
        <p:nvSpPr>
          <p:cNvPr id="5" name="Footer Placeholder 4">
            <a:extLst>
              <a:ext uri="{FF2B5EF4-FFF2-40B4-BE49-F238E27FC236}">
                <a16:creationId xmlns:a16="http://schemas.microsoft.com/office/drawing/2014/main" id="{349FF26A-682C-4DEA-949C-8FB164A1D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C655A0-A8D7-4E30-A78A-A976FCBA7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0DF5-F19E-432D-8E8E-A992A890A03B}" type="slidenum">
              <a:rPr lang="en-US" smtClean="0"/>
              <a:t>‹#›</a:t>
            </a:fld>
            <a:endParaRPr lang="en-US"/>
          </a:p>
        </p:txBody>
      </p:sp>
    </p:spTree>
    <p:extLst>
      <p:ext uri="{BB962C8B-B14F-4D97-AF65-F5344CB8AC3E}">
        <p14:creationId xmlns:p14="http://schemas.microsoft.com/office/powerpoint/2010/main" val="25977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hyperlink" Target="https://media.moresteam.com/university/tutorials/nonint/new/scatterplot.mp4" TargetMode="Externa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hyperlink" Target="https://media.moresteam.com/university/downloads/scatter_exmpldata.xlsx" TargetMode="Externa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BFCE-2B99-4E4B-B0A4-403CE93E3B6A}"/>
              </a:ext>
            </a:extLst>
          </p:cNvPr>
          <p:cNvSpPr>
            <a:spLocks noGrp="1"/>
          </p:cNvSpPr>
          <p:nvPr>
            <p:ph type="title"/>
          </p:nvPr>
        </p:nvSpPr>
        <p:spPr/>
        <p:txBody>
          <a:bodyPr/>
          <a:lstStyle/>
          <a:p>
            <a:r>
              <a:rPr lang="en-US" dirty="0"/>
              <a:t>Scatter Plot</a:t>
            </a:r>
          </a:p>
        </p:txBody>
      </p:sp>
      <p:sp>
        <p:nvSpPr>
          <p:cNvPr id="3" name="Content Placeholder 2">
            <a:extLst>
              <a:ext uri="{FF2B5EF4-FFF2-40B4-BE49-F238E27FC236}">
                <a16:creationId xmlns:a16="http://schemas.microsoft.com/office/drawing/2014/main" id="{2FFAE18C-0D84-436A-8CC4-A6E073FAFE75}"/>
              </a:ext>
            </a:extLst>
          </p:cNvPr>
          <p:cNvSpPr>
            <a:spLocks noGrp="1"/>
          </p:cNvSpPr>
          <p:nvPr>
            <p:ph sz="half" idx="1"/>
          </p:nvPr>
        </p:nvSpPr>
        <p:spPr>
          <a:xfrm>
            <a:off x="838200" y="1502228"/>
            <a:ext cx="4888832" cy="4833257"/>
          </a:xfrm>
        </p:spPr>
        <p:txBody>
          <a:bodyPr>
            <a:normAutofit/>
          </a:bodyPr>
          <a:lstStyle/>
          <a:p>
            <a:pPr marL="0" indent="0">
              <a:buNone/>
            </a:pPr>
            <a:r>
              <a:rPr lang="en-US" dirty="0"/>
              <a:t>When to use this tool</a:t>
            </a:r>
          </a:p>
          <a:p>
            <a:pPr marL="0" indent="0">
              <a:buNone/>
            </a:pPr>
            <a:r>
              <a:rPr lang="en-US" sz="1400" b="0" i="0" dirty="0">
                <a:solidFill>
                  <a:srgbClr val="000000"/>
                </a:solidFill>
                <a:effectLst/>
                <a:latin typeface="+mj-lt"/>
              </a:rPr>
              <a:t>Scatter plots display the association between pairs of numeric variables, showing how changes in one affect the other. They may or may not show patterns between 2 variables. Guidelines for interpreting:</a:t>
            </a:r>
            <a:endParaRPr lang="en-US" sz="1400" dirty="0">
              <a:latin typeface="+mj-lt"/>
            </a:endParaRPr>
          </a:p>
        </p:txBody>
      </p:sp>
      <p:pic>
        <p:nvPicPr>
          <p:cNvPr id="6" name="Picture 5" descr="A picture containing food, sitting, drawing&#10;&#10;Description automatically generated">
            <a:extLst>
              <a:ext uri="{FF2B5EF4-FFF2-40B4-BE49-F238E27FC236}">
                <a16:creationId xmlns:a16="http://schemas.microsoft.com/office/drawing/2014/main" id="{B65D3631-4006-4799-8AD7-68B4245F2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9" name="Content Placeholder 8">
            <a:hlinkClick r:id="rId4"/>
            <a:extLst>
              <a:ext uri="{FF2B5EF4-FFF2-40B4-BE49-F238E27FC236}">
                <a16:creationId xmlns:a16="http://schemas.microsoft.com/office/drawing/2014/main" id="{B89E5AE9-3B1A-45C8-996E-94F2FA864C2C}"/>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rcRect/>
          <a:stretch/>
        </p:blipFill>
        <p:spPr>
          <a:xfrm>
            <a:off x="6530094" y="1771542"/>
            <a:ext cx="4910980" cy="2732723"/>
          </a:xfrm>
        </p:spPr>
      </p:pic>
      <p:sp>
        <p:nvSpPr>
          <p:cNvPr id="4" name="TextBox 3">
            <a:hlinkClick r:id="rId4"/>
            <a:extLst>
              <a:ext uri="{FF2B5EF4-FFF2-40B4-BE49-F238E27FC236}">
                <a16:creationId xmlns:a16="http://schemas.microsoft.com/office/drawing/2014/main" id="{4779061A-E13C-43FD-9EB6-A8B8746E979C}"/>
              </a:ext>
            </a:extLst>
          </p:cNvPr>
          <p:cNvSpPr txBox="1"/>
          <p:nvPr/>
        </p:nvSpPr>
        <p:spPr>
          <a:xfrm>
            <a:off x="6394784" y="4696000"/>
            <a:ext cx="4918334" cy="430887"/>
          </a:xfrm>
          <a:prstGeom prst="rect">
            <a:avLst/>
          </a:prstGeom>
          <a:noFill/>
        </p:spPr>
        <p:txBody>
          <a:bodyPr wrap="none" rtlCol="0">
            <a:spAutoFit/>
          </a:bodyPr>
          <a:lstStyle/>
          <a:p>
            <a:r>
              <a:rPr lang="en-US" sz="1100" b="1" dirty="0">
                <a:solidFill>
                  <a:schemeClr val="bg1">
                    <a:lumMod val="65000"/>
                  </a:schemeClr>
                </a:solidFill>
              </a:rPr>
              <a:t>Tutorial:</a:t>
            </a:r>
          </a:p>
          <a:p>
            <a:r>
              <a:rPr lang="en-US" sz="1100" dirty="0">
                <a:solidFill>
                  <a:schemeClr val="bg1">
                    <a:lumMod val="65000"/>
                  </a:schemeClr>
                </a:solidFill>
              </a:rPr>
              <a:t>https://media.moresteam.com/university/tutorials/nonint/new/scatterplot.mp4</a:t>
            </a:r>
          </a:p>
        </p:txBody>
      </p:sp>
      <p:pic>
        <p:nvPicPr>
          <p:cNvPr id="7" name="Picture 6" descr="A picture containing brush&#10;&#10;Description automatically generated">
            <a:extLst>
              <a:ext uri="{FF2B5EF4-FFF2-40B4-BE49-F238E27FC236}">
                <a16:creationId xmlns:a16="http://schemas.microsoft.com/office/drawing/2014/main" id="{9889EA24-DA25-4EB3-BECA-9D708CBEFAA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99547" y="4981143"/>
            <a:ext cx="507985" cy="507985"/>
          </a:xfrm>
          <a:prstGeom prst="rect">
            <a:avLst/>
          </a:prstGeom>
        </p:spPr>
      </p:pic>
      <p:pic>
        <p:nvPicPr>
          <p:cNvPr id="10" name="Picture 9" descr="Icon&#10;&#10;Description automatically generated">
            <a:extLst>
              <a:ext uri="{FF2B5EF4-FFF2-40B4-BE49-F238E27FC236}">
                <a16:creationId xmlns:a16="http://schemas.microsoft.com/office/drawing/2014/main" id="{4AB2C315-1B5B-42AD-A09E-DA99DB33546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99547" y="4300031"/>
            <a:ext cx="507985" cy="507985"/>
          </a:xfrm>
          <a:prstGeom prst="rect">
            <a:avLst/>
          </a:prstGeom>
        </p:spPr>
      </p:pic>
      <p:pic>
        <p:nvPicPr>
          <p:cNvPr id="12" name="Picture 11" descr="Icon&#10;&#10;Description automatically generated">
            <a:extLst>
              <a:ext uri="{FF2B5EF4-FFF2-40B4-BE49-F238E27FC236}">
                <a16:creationId xmlns:a16="http://schemas.microsoft.com/office/drawing/2014/main" id="{75FA0F5E-1975-4BBE-9C60-A59D434BD60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99547" y="2940895"/>
            <a:ext cx="504897" cy="504897"/>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E0A1EB3F-F995-4DE1-964B-70CBC1F9680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99547" y="3618919"/>
            <a:ext cx="507985" cy="507985"/>
          </a:xfrm>
          <a:prstGeom prst="rect">
            <a:avLst/>
          </a:prstGeom>
        </p:spPr>
      </p:pic>
      <p:pic>
        <p:nvPicPr>
          <p:cNvPr id="16" name="Picture 15" descr="A picture containing kitchenware, strainer&#10;&#10;Description automatically generated">
            <a:extLst>
              <a:ext uri="{FF2B5EF4-FFF2-40B4-BE49-F238E27FC236}">
                <a16:creationId xmlns:a16="http://schemas.microsoft.com/office/drawing/2014/main" id="{E14CE922-AD13-41A1-BD3A-E17FC921C24E}"/>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99547" y="5662253"/>
            <a:ext cx="507985" cy="507985"/>
          </a:xfrm>
          <a:prstGeom prst="rect">
            <a:avLst/>
          </a:prstGeom>
        </p:spPr>
      </p:pic>
      <p:sp>
        <p:nvSpPr>
          <p:cNvPr id="18" name="TextBox 17">
            <a:extLst>
              <a:ext uri="{FF2B5EF4-FFF2-40B4-BE49-F238E27FC236}">
                <a16:creationId xmlns:a16="http://schemas.microsoft.com/office/drawing/2014/main" id="{1C2AD8CC-9219-4E50-B7AD-40ECAF61F567}"/>
              </a:ext>
            </a:extLst>
          </p:cNvPr>
          <p:cNvSpPr txBox="1"/>
          <p:nvPr/>
        </p:nvSpPr>
        <p:spPr>
          <a:xfrm>
            <a:off x="1905103" y="2975231"/>
            <a:ext cx="3048000" cy="430887"/>
          </a:xfrm>
          <a:prstGeom prst="rect">
            <a:avLst/>
          </a:prstGeom>
          <a:noFill/>
        </p:spPr>
        <p:txBody>
          <a:bodyPr wrap="square">
            <a:spAutoFit/>
          </a:bodyPr>
          <a:lstStyle/>
          <a:p>
            <a:r>
              <a:rPr lang="en-US" sz="1100" b="1" dirty="0"/>
              <a:t>Strong Positive </a:t>
            </a:r>
            <a:r>
              <a:rPr lang="en-US" sz="1100" dirty="0"/>
              <a:t>Correlation is indicated by a </a:t>
            </a:r>
            <a:r>
              <a:rPr lang="en-US" sz="1100" b="1" dirty="0"/>
              <a:t>tight</a:t>
            </a:r>
            <a:r>
              <a:rPr lang="en-US" sz="1100" dirty="0"/>
              <a:t> pattern of points with an </a:t>
            </a:r>
            <a:r>
              <a:rPr lang="en-US" sz="1100" b="1" dirty="0"/>
              <a:t>upward slope</a:t>
            </a:r>
          </a:p>
        </p:txBody>
      </p:sp>
      <p:sp>
        <p:nvSpPr>
          <p:cNvPr id="20" name="TextBox 19">
            <a:extLst>
              <a:ext uri="{FF2B5EF4-FFF2-40B4-BE49-F238E27FC236}">
                <a16:creationId xmlns:a16="http://schemas.microsoft.com/office/drawing/2014/main" id="{10499C58-4F06-4D77-AEE5-04E58B6C8927}"/>
              </a:ext>
            </a:extLst>
          </p:cNvPr>
          <p:cNvSpPr txBox="1"/>
          <p:nvPr/>
        </p:nvSpPr>
        <p:spPr>
          <a:xfrm>
            <a:off x="1905103" y="3657467"/>
            <a:ext cx="3206366" cy="430887"/>
          </a:xfrm>
          <a:prstGeom prst="rect">
            <a:avLst/>
          </a:prstGeom>
          <a:noFill/>
        </p:spPr>
        <p:txBody>
          <a:bodyPr wrap="square">
            <a:spAutoFit/>
          </a:bodyPr>
          <a:lstStyle/>
          <a:p>
            <a:r>
              <a:rPr lang="en-US" sz="1100" b="1" dirty="0"/>
              <a:t>Weak Positive</a:t>
            </a:r>
            <a:r>
              <a:rPr lang="en-US" sz="1100" dirty="0"/>
              <a:t> Correlation is indicated by a </a:t>
            </a:r>
            <a:r>
              <a:rPr lang="en-US" sz="1100" b="1" dirty="0"/>
              <a:t>loose</a:t>
            </a:r>
            <a:r>
              <a:rPr lang="en-US" sz="1100" dirty="0"/>
              <a:t> pattern of points with an </a:t>
            </a:r>
            <a:r>
              <a:rPr lang="en-US" sz="1100" b="1" dirty="0"/>
              <a:t>upward slope</a:t>
            </a:r>
          </a:p>
        </p:txBody>
      </p:sp>
      <p:sp>
        <p:nvSpPr>
          <p:cNvPr id="22" name="TextBox 21">
            <a:extLst>
              <a:ext uri="{FF2B5EF4-FFF2-40B4-BE49-F238E27FC236}">
                <a16:creationId xmlns:a16="http://schemas.microsoft.com/office/drawing/2014/main" id="{4E92693B-F68D-4B11-9652-4399F0DEB3A8}"/>
              </a:ext>
            </a:extLst>
          </p:cNvPr>
          <p:cNvSpPr txBox="1"/>
          <p:nvPr/>
        </p:nvSpPr>
        <p:spPr>
          <a:xfrm>
            <a:off x="1905103" y="4339703"/>
            <a:ext cx="3182221" cy="430887"/>
          </a:xfrm>
          <a:prstGeom prst="rect">
            <a:avLst/>
          </a:prstGeom>
          <a:noFill/>
        </p:spPr>
        <p:txBody>
          <a:bodyPr wrap="square">
            <a:spAutoFit/>
          </a:bodyPr>
          <a:lstStyle/>
          <a:p>
            <a:r>
              <a:rPr lang="en-US" sz="1100" b="1" dirty="0"/>
              <a:t>Strong Negative </a:t>
            </a:r>
            <a:r>
              <a:rPr lang="en-US" sz="1100" dirty="0"/>
              <a:t>Correlation is indicated by a </a:t>
            </a:r>
            <a:r>
              <a:rPr lang="en-US" sz="1100" b="1" dirty="0"/>
              <a:t>tight</a:t>
            </a:r>
            <a:r>
              <a:rPr lang="en-US" sz="1100" dirty="0"/>
              <a:t> pattern of points with a </a:t>
            </a:r>
            <a:r>
              <a:rPr lang="en-US" sz="1100" b="1" dirty="0"/>
              <a:t>downward slope</a:t>
            </a:r>
          </a:p>
        </p:txBody>
      </p:sp>
      <p:sp>
        <p:nvSpPr>
          <p:cNvPr id="24" name="TextBox 23">
            <a:extLst>
              <a:ext uri="{FF2B5EF4-FFF2-40B4-BE49-F238E27FC236}">
                <a16:creationId xmlns:a16="http://schemas.microsoft.com/office/drawing/2014/main" id="{FDDDFE2F-0B0E-49E3-83EE-A2CE6A1CEE18}"/>
              </a:ext>
            </a:extLst>
          </p:cNvPr>
          <p:cNvSpPr txBox="1"/>
          <p:nvPr/>
        </p:nvSpPr>
        <p:spPr>
          <a:xfrm>
            <a:off x="1905103" y="5020252"/>
            <a:ext cx="3182221" cy="430887"/>
          </a:xfrm>
          <a:prstGeom prst="rect">
            <a:avLst/>
          </a:prstGeom>
          <a:noFill/>
        </p:spPr>
        <p:txBody>
          <a:bodyPr wrap="square">
            <a:spAutoFit/>
          </a:bodyPr>
          <a:lstStyle/>
          <a:p>
            <a:r>
              <a:rPr lang="en-US" sz="1100" b="1" dirty="0"/>
              <a:t>Weak Negative </a:t>
            </a:r>
            <a:r>
              <a:rPr lang="en-US" sz="1100" dirty="0"/>
              <a:t>Correlation is indicated by a </a:t>
            </a:r>
            <a:r>
              <a:rPr lang="en-US" sz="1100" b="1" dirty="0"/>
              <a:t>loose</a:t>
            </a:r>
            <a:r>
              <a:rPr lang="en-US" sz="1100" dirty="0"/>
              <a:t> pattern of points with a </a:t>
            </a:r>
            <a:r>
              <a:rPr lang="en-US" sz="1100" b="1" dirty="0"/>
              <a:t>downward slope</a:t>
            </a:r>
          </a:p>
        </p:txBody>
      </p:sp>
      <p:sp>
        <p:nvSpPr>
          <p:cNvPr id="26" name="TextBox 25">
            <a:extLst>
              <a:ext uri="{FF2B5EF4-FFF2-40B4-BE49-F238E27FC236}">
                <a16:creationId xmlns:a16="http://schemas.microsoft.com/office/drawing/2014/main" id="{2716054F-A1EE-4240-9E3E-8EFF9251F587}"/>
              </a:ext>
            </a:extLst>
          </p:cNvPr>
          <p:cNvSpPr txBox="1"/>
          <p:nvPr/>
        </p:nvSpPr>
        <p:spPr>
          <a:xfrm>
            <a:off x="1905103" y="5700801"/>
            <a:ext cx="2992230" cy="430887"/>
          </a:xfrm>
          <a:prstGeom prst="rect">
            <a:avLst/>
          </a:prstGeom>
          <a:noFill/>
        </p:spPr>
        <p:txBody>
          <a:bodyPr wrap="square">
            <a:spAutoFit/>
          </a:bodyPr>
          <a:lstStyle/>
          <a:p>
            <a:r>
              <a:rPr lang="en-US" sz="1100" b="1" dirty="0"/>
              <a:t>No Correlation </a:t>
            </a:r>
            <a:r>
              <a:rPr lang="en-US" sz="1100" dirty="0"/>
              <a:t>is indicated by a </a:t>
            </a:r>
            <a:r>
              <a:rPr lang="en-US" sz="1100" b="1" dirty="0"/>
              <a:t>loose</a:t>
            </a:r>
            <a:r>
              <a:rPr lang="en-US" sz="1100" dirty="0"/>
              <a:t> pattern of plots with </a:t>
            </a:r>
            <a:r>
              <a:rPr lang="en-US" sz="1100" b="1" dirty="0"/>
              <a:t>no appreciable slope</a:t>
            </a:r>
          </a:p>
        </p:txBody>
      </p:sp>
    </p:spTree>
    <p:extLst>
      <p:ext uri="{BB962C8B-B14F-4D97-AF65-F5344CB8AC3E}">
        <p14:creationId xmlns:p14="http://schemas.microsoft.com/office/powerpoint/2010/main" val="368086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4" name="Content Placeholder 3">
            <a:extLst>
              <a:ext uri="{FF2B5EF4-FFF2-40B4-BE49-F238E27FC236}">
                <a16:creationId xmlns:a16="http://schemas.microsoft.com/office/drawing/2014/main" id="{3582BA62-7E65-4E5B-B217-D8616A56A411}"/>
              </a:ext>
            </a:extLst>
          </p:cNvPr>
          <p:cNvSpPr>
            <a:spLocks noGrp="1"/>
          </p:cNvSpPr>
          <p:nvPr>
            <p:ph sz="half" idx="1"/>
          </p:nvPr>
        </p:nvSpPr>
        <p:spPr>
          <a:xfrm>
            <a:off x="838200" y="1825625"/>
            <a:ext cx="10423358" cy="520533"/>
          </a:xfrm>
        </p:spPr>
        <p:txBody>
          <a:bodyPr/>
          <a:lstStyle/>
          <a:p>
            <a:pPr marL="0" indent="0">
              <a:buNone/>
            </a:pPr>
            <a:r>
              <a:rPr lang="en-US" dirty="0"/>
              <a:t>Measure &gt; Basic Graphs &gt; Scatter Plot</a:t>
            </a:r>
          </a:p>
        </p:txBody>
      </p:sp>
      <p:pic>
        <p:nvPicPr>
          <p:cNvPr id="9" name="Content Placeholder 8">
            <a:extLst>
              <a:ext uri="{FF2B5EF4-FFF2-40B4-BE49-F238E27FC236}">
                <a16:creationId xmlns:a16="http://schemas.microsoft.com/office/drawing/2014/main" id="{56677FF3-FDDB-4B73-BFCD-17A99F8955C9}"/>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b="43184"/>
          <a:stretch/>
        </p:blipFill>
        <p:spPr>
          <a:xfrm>
            <a:off x="869293" y="2346159"/>
            <a:ext cx="10453413" cy="3672040"/>
          </a:xfrm>
        </p:spPr>
      </p:pic>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359837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Using EngineRoom</a:t>
            </a:r>
          </a:p>
        </p:txBody>
      </p:sp>
      <p:sp>
        <p:nvSpPr>
          <p:cNvPr id="4" name="Text Placeholder 3">
            <a:extLst>
              <a:ext uri="{FF2B5EF4-FFF2-40B4-BE49-F238E27FC236}">
                <a16:creationId xmlns:a16="http://schemas.microsoft.com/office/drawing/2014/main" id="{CCCEB934-49E3-46CF-8E3D-3D72D8F5EBFD}"/>
              </a:ext>
            </a:extLst>
          </p:cNvPr>
          <p:cNvSpPr>
            <a:spLocks noGrp="1"/>
          </p:cNvSpPr>
          <p:nvPr>
            <p:ph sz="half" idx="2"/>
          </p:nvPr>
        </p:nvSpPr>
        <p:spPr>
          <a:xfrm>
            <a:off x="838201" y="1548894"/>
            <a:ext cx="4798324" cy="2190593"/>
          </a:xfrm>
        </p:spPr>
        <p:txBody>
          <a:bodyPr>
            <a:normAutofit/>
          </a:bodyPr>
          <a:lstStyle/>
          <a:p>
            <a:pPr marL="0" indent="0">
              <a:buNone/>
            </a:pPr>
            <a:r>
              <a:rPr lang="en-US" sz="1400" dirty="0"/>
              <a:t>The scatter plot requires at least two numeric samples of the same size or one numeric sample along with a categorical ID variable dividing the sample into two or more equal sized groups (i.e., each observation in group 1 MUST be paired with an observation in group 2).</a:t>
            </a:r>
          </a:p>
          <a:p>
            <a:pPr marL="342900" indent="-342900">
              <a:buFont typeface="+mj-lt"/>
              <a:buAutoNum type="arabicPeriod"/>
            </a:pPr>
            <a:r>
              <a:rPr lang="en-US" sz="1400" b="1" dirty="0"/>
              <a:t>Unstacked Data-</a:t>
            </a:r>
            <a:r>
              <a:rPr lang="en-US" sz="1400" dirty="0"/>
              <a:t> each numeric sample in a separate column</a:t>
            </a:r>
          </a:p>
          <a:p>
            <a:pPr marL="342900" indent="-342900">
              <a:buFont typeface="+mj-lt"/>
              <a:buAutoNum type="arabicPeriod"/>
            </a:pPr>
            <a:r>
              <a:rPr lang="en-US" sz="1400" b="1" dirty="0"/>
              <a:t>Stacked Data-</a:t>
            </a:r>
            <a:r>
              <a:rPr lang="en-US" sz="1400" dirty="0"/>
              <a:t> all numeric samples in a single column with the categorical group IDs in a second column</a:t>
            </a:r>
            <a:endParaRPr lang="en-US" dirty="0"/>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20" name="Content Placeholder 19">
            <a:extLst>
              <a:ext uri="{FF2B5EF4-FFF2-40B4-BE49-F238E27FC236}">
                <a16:creationId xmlns:a16="http://schemas.microsoft.com/office/drawing/2014/main" id="{1BE5CED6-7A17-46E8-9386-6F6D4E71B4A1}"/>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rcRect/>
          <a:stretch/>
        </p:blipFill>
        <p:spPr>
          <a:xfrm>
            <a:off x="5968975" y="1160489"/>
            <a:ext cx="5705766" cy="2725231"/>
          </a:xfrm>
        </p:spPr>
      </p:pic>
      <p:sp>
        <p:nvSpPr>
          <p:cNvPr id="13" name="TextBox 12">
            <a:extLst>
              <a:ext uri="{FF2B5EF4-FFF2-40B4-BE49-F238E27FC236}">
                <a16:creationId xmlns:a16="http://schemas.microsoft.com/office/drawing/2014/main" id="{BDB92507-D529-4BBB-B55A-BBDCD24529A2}"/>
              </a:ext>
            </a:extLst>
          </p:cNvPr>
          <p:cNvSpPr txBox="1"/>
          <p:nvPr/>
        </p:nvSpPr>
        <p:spPr>
          <a:xfrm>
            <a:off x="4308167" y="4052055"/>
            <a:ext cx="1244767" cy="261610"/>
          </a:xfrm>
          <a:prstGeom prst="rect">
            <a:avLst/>
          </a:prstGeom>
          <a:noFill/>
        </p:spPr>
        <p:txBody>
          <a:bodyPr wrap="square" rtlCol="0">
            <a:spAutoFit/>
          </a:bodyPr>
          <a:lstStyle/>
          <a:p>
            <a:r>
              <a:rPr lang="en-US" sz="1100" b="1" dirty="0">
                <a:solidFill>
                  <a:srgbClr val="3C53AA"/>
                </a:solidFill>
              </a:rPr>
              <a:t>Stacked Data</a:t>
            </a:r>
          </a:p>
        </p:txBody>
      </p:sp>
      <p:sp>
        <p:nvSpPr>
          <p:cNvPr id="17" name="TextBox 16">
            <a:extLst>
              <a:ext uri="{FF2B5EF4-FFF2-40B4-BE49-F238E27FC236}">
                <a16:creationId xmlns:a16="http://schemas.microsoft.com/office/drawing/2014/main" id="{91EF06DD-E50F-4DDD-8FBA-451C81BC78E5}"/>
              </a:ext>
            </a:extLst>
          </p:cNvPr>
          <p:cNvSpPr txBox="1"/>
          <p:nvPr/>
        </p:nvSpPr>
        <p:spPr>
          <a:xfrm>
            <a:off x="838200" y="4053526"/>
            <a:ext cx="1837673" cy="261610"/>
          </a:xfrm>
          <a:prstGeom prst="rect">
            <a:avLst/>
          </a:prstGeom>
          <a:noFill/>
        </p:spPr>
        <p:txBody>
          <a:bodyPr wrap="square" rtlCol="0">
            <a:spAutoFit/>
          </a:bodyPr>
          <a:lstStyle/>
          <a:p>
            <a:r>
              <a:rPr lang="en-US" sz="1100" b="1" dirty="0">
                <a:solidFill>
                  <a:srgbClr val="3C53AA"/>
                </a:solidFill>
              </a:rPr>
              <a:t>Unstacked Data</a:t>
            </a:r>
          </a:p>
        </p:txBody>
      </p:sp>
      <p:pic>
        <p:nvPicPr>
          <p:cNvPr id="3" name="Picture 2">
            <a:extLst>
              <a:ext uri="{FF2B5EF4-FFF2-40B4-BE49-F238E27FC236}">
                <a16:creationId xmlns:a16="http://schemas.microsoft.com/office/drawing/2014/main" id="{37311DA3-211C-496A-B87F-AE9FA32EB2F3}"/>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400674" y="4313665"/>
            <a:ext cx="3342579" cy="1692900"/>
          </a:xfrm>
          <a:prstGeom prst="rect">
            <a:avLst/>
          </a:prstGeom>
        </p:spPr>
      </p:pic>
      <p:pic>
        <p:nvPicPr>
          <p:cNvPr id="8" name="Picture 7">
            <a:extLst>
              <a:ext uri="{FF2B5EF4-FFF2-40B4-BE49-F238E27FC236}">
                <a16:creationId xmlns:a16="http://schemas.microsoft.com/office/drawing/2014/main" id="{6F571A61-7AEE-4BA4-965A-D0FEAACF54CC}"/>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17570" y="4313665"/>
            <a:ext cx="2948924" cy="1692900"/>
          </a:xfrm>
          <a:prstGeom prst="rect">
            <a:avLst/>
          </a:prstGeom>
        </p:spPr>
      </p:pic>
    </p:spTree>
    <p:extLst>
      <p:ext uri="{BB962C8B-B14F-4D97-AF65-F5344CB8AC3E}">
        <p14:creationId xmlns:p14="http://schemas.microsoft.com/office/powerpoint/2010/main" val="24481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9">
            <a:extLst>
              <a:ext uri="{FF2B5EF4-FFF2-40B4-BE49-F238E27FC236}">
                <a16:creationId xmlns:a16="http://schemas.microsoft.com/office/drawing/2014/main" id="{A6B06960-0D84-48E2-8303-B6E55F66978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910117" y="1792764"/>
            <a:ext cx="5705766" cy="2725231"/>
          </a:xfrm>
          <a:prstGeom prst="rect">
            <a:avLst/>
          </a:prstGeom>
        </p:spPr>
      </p:pic>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Scatter Plot (Unstacked) Example</a:t>
            </a:r>
          </a:p>
        </p:txBody>
      </p:sp>
      <p:sp>
        <p:nvSpPr>
          <p:cNvPr id="3" name="Content Placeholder 2">
            <a:extLst>
              <a:ext uri="{FF2B5EF4-FFF2-40B4-BE49-F238E27FC236}">
                <a16:creationId xmlns:a16="http://schemas.microsoft.com/office/drawing/2014/main" id="{B6501CD1-861C-4F26-8F2A-E2075BDDECBF}"/>
              </a:ext>
            </a:extLst>
          </p:cNvPr>
          <p:cNvSpPr>
            <a:spLocks noGrp="1"/>
          </p:cNvSpPr>
          <p:nvPr>
            <p:ph sz="half" idx="1"/>
          </p:nvPr>
        </p:nvSpPr>
        <p:spPr>
          <a:xfrm>
            <a:off x="838201" y="1633112"/>
            <a:ext cx="4085299" cy="3452237"/>
          </a:xfrm>
        </p:spPr>
        <p:txBody>
          <a:bodyPr>
            <a:normAutofit/>
          </a:bodyPr>
          <a:lstStyle/>
          <a:p>
            <a:r>
              <a:rPr lang="en-US" sz="1400" dirty="0"/>
              <a:t>Click on the data file in the data sources panel and drag the </a:t>
            </a:r>
            <a:r>
              <a:rPr lang="en-US" sz="1400" b="1" dirty="0"/>
              <a:t>Experience in Weeks </a:t>
            </a:r>
            <a:r>
              <a:rPr lang="en-US" sz="1400" dirty="0"/>
              <a:t>variable onto the tool’s Data Variable drop zone.</a:t>
            </a:r>
          </a:p>
          <a:p>
            <a:pPr lvl="1"/>
            <a:r>
              <a:rPr lang="en-US" sz="1200" dirty="0"/>
              <a:t>Note: The first data variable dragged onto the tool is automatically plotted on the X-axis.</a:t>
            </a:r>
          </a:p>
          <a:p>
            <a:r>
              <a:rPr lang="en-US" sz="1400" dirty="0"/>
              <a:t>A second Data Variable drop zone appears next to the first. Click and drag the </a:t>
            </a:r>
            <a:r>
              <a:rPr lang="en-US" sz="1400" b="1" dirty="0"/>
              <a:t>Errors per Shipment</a:t>
            </a:r>
            <a:r>
              <a:rPr lang="en-US" sz="1400" dirty="0"/>
              <a:t> variable onto this drop zone.</a:t>
            </a:r>
          </a:p>
          <a:p>
            <a:pPr lvl="1"/>
            <a:r>
              <a:rPr lang="en-US" sz="1200" dirty="0"/>
              <a:t>Note: The second data variable dragged onto the tool is automatically plotted on the Y-axis.</a:t>
            </a:r>
          </a:p>
          <a:p>
            <a:r>
              <a:rPr lang="en-US" sz="1400" dirty="0"/>
              <a:t>You can select the optional graph feature “</a:t>
            </a:r>
            <a:r>
              <a:rPr lang="en-US" sz="1400" b="1" dirty="0"/>
              <a:t>Calculate a regression line for the data</a:t>
            </a:r>
            <a:r>
              <a:rPr lang="en-US" sz="1400" dirty="0"/>
              <a:t>” but this is only available for a Scatter Plot with two data variables at this time.</a:t>
            </a:r>
          </a:p>
          <a:p>
            <a:r>
              <a:rPr lang="en-US" sz="1400" dirty="0"/>
              <a:t>Click "Continue.”</a:t>
            </a:r>
            <a:endParaRPr lang="en-US" sz="1600" dirty="0"/>
          </a:p>
        </p:txBody>
      </p:sp>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
        <p:nvSpPr>
          <p:cNvPr id="4" name="TextBox 3">
            <a:hlinkClick r:id="rId5"/>
            <a:extLst>
              <a:ext uri="{FF2B5EF4-FFF2-40B4-BE49-F238E27FC236}">
                <a16:creationId xmlns:a16="http://schemas.microsoft.com/office/drawing/2014/main" id="{F28FC626-B327-4364-B62D-059663AC8CF4}"/>
              </a:ext>
            </a:extLst>
          </p:cNvPr>
          <p:cNvSpPr txBox="1"/>
          <p:nvPr/>
        </p:nvSpPr>
        <p:spPr>
          <a:xfrm>
            <a:off x="9318213" y="1268719"/>
            <a:ext cx="1699623" cy="253916"/>
          </a:xfrm>
          <a:prstGeom prst="rect">
            <a:avLst/>
          </a:prstGeom>
          <a:noFill/>
        </p:spPr>
        <p:txBody>
          <a:bodyPr wrap="square" rtlCol="0">
            <a:spAutoFit/>
          </a:bodyPr>
          <a:lstStyle/>
          <a:p>
            <a:pPr algn="ctr"/>
            <a:r>
              <a:rPr lang="en-US" sz="1050" b="1" dirty="0">
                <a:solidFill>
                  <a:schemeClr val="bg1">
                    <a:lumMod val="50000"/>
                  </a:schemeClr>
                </a:solidFill>
              </a:rPr>
              <a:t>scatter_exmpldata.xlsx</a:t>
            </a:r>
          </a:p>
        </p:txBody>
      </p:sp>
      <p:pic>
        <p:nvPicPr>
          <p:cNvPr id="9" name="Picture 8">
            <a:hlinkClick r:id="rId5"/>
            <a:extLst>
              <a:ext uri="{FF2B5EF4-FFF2-40B4-BE49-F238E27FC236}">
                <a16:creationId xmlns:a16="http://schemas.microsoft.com/office/drawing/2014/main" id="{C9F2081F-2ADD-4929-A724-A58294997CB4}"/>
              </a:ext>
            </a:extLst>
          </p:cNvPr>
          <p:cNvPicPr>
            <a:picLocks noChangeAspect="1"/>
          </p:cNvPicPr>
          <p:nvPr/>
        </p:nvPicPr>
        <p:blipFill>
          <a:blip r:embed="rId6"/>
          <a:stretch>
            <a:fillRect/>
          </a:stretch>
        </p:blipFill>
        <p:spPr>
          <a:xfrm>
            <a:off x="8982250" y="787093"/>
            <a:ext cx="2371550" cy="481626"/>
          </a:xfrm>
          <a:prstGeom prst="rect">
            <a:avLst/>
          </a:prstGeom>
        </p:spPr>
      </p:pic>
      <p:pic>
        <p:nvPicPr>
          <p:cNvPr id="7" name="Picture 6">
            <a:extLst>
              <a:ext uri="{FF2B5EF4-FFF2-40B4-BE49-F238E27FC236}">
                <a16:creationId xmlns:a16="http://schemas.microsoft.com/office/drawing/2014/main" id="{4E315B1D-BA52-459A-82B6-34B3115B9377}"/>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3619826" y="4799975"/>
            <a:ext cx="2948924" cy="1692900"/>
          </a:xfrm>
          <a:prstGeom prst="rect">
            <a:avLst/>
          </a:prstGeom>
        </p:spPr>
      </p:pic>
      <p:cxnSp>
        <p:nvCxnSpPr>
          <p:cNvPr id="18" name="Straight Arrow Connector 17">
            <a:extLst>
              <a:ext uri="{FF2B5EF4-FFF2-40B4-BE49-F238E27FC236}">
                <a16:creationId xmlns:a16="http://schemas.microsoft.com/office/drawing/2014/main" id="{E83CEE3C-65EF-45E9-B5A1-ED9437662BA2}"/>
              </a:ext>
            </a:extLst>
          </p:cNvPr>
          <p:cNvCxnSpPr>
            <a:cxnSpLocks/>
          </p:cNvCxnSpPr>
          <p:nvPr/>
        </p:nvCxnSpPr>
        <p:spPr>
          <a:xfrm flipV="1">
            <a:off x="5599764" y="3702620"/>
            <a:ext cx="496236" cy="942800"/>
          </a:xfrm>
          <a:prstGeom prst="straightConnector1">
            <a:avLst/>
          </a:prstGeom>
          <a:ln w="57150">
            <a:solidFill>
              <a:srgbClr val="FFD33B"/>
            </a:solidFill>
            <a:tailEnd type="triangle"/>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00684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485E8-89F8-476E-9E1C-77EE1818E17E}"/>
              </a:ext>
            </a:extLst>
          </p:cNvPr>
          <p:cNvSpPr>
            <a:spLocks noGrp="1"/>
          </p:cNvSpPr>
          <p:nvPr>
            <p:ph type="title"/>
          </p:nvPr>
        </p:nvSpPr>
        <p:spPr/>
        <p:txBody>
          <a:bodyPr/>
          <a:lstStyle/>
          <a:p>
            <a:r>
              <a:rPr lang="en-US" dirty="0"/>
              <a:t>Scatter Plot (Unstacked) Output</a:t>
            </a:r>
          </a:p>
        </p:txBody>
      </p:sp>
      <p:pic>
        <p:nvPicPr>
          <p:cNvPr id="5" name="Content Placeholder 4">
            <a:extLst>
              <a:ext uri="{FF2B5EF4-FFF2-40B4-BE49-F238E27FC236}">
                <a16:creationId xmlns:a16="http://schemas.microsoft.com/office/drawing/2014/main" id="{10E3BFC0-082D-43D2-A179-0FD882CC6127}"/>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1468913" y="1431380"/>
            <a:ext cx="8831994" cy="4802187"/>
          </a:xfrm>
        </p:spPr>
      </p:pic>
      <p:pic>
        <p:nvPicPr>
          <p:cNvPr id="7" name="Picture 6" descr="A picture containing food, sitting, drawing&#10;&#10;Description automatically generated">
            <a:extLst>
              <a:ext uri="{FF2B5EF4-FFF2-40B4-BE49-F238E27FC236}">
                <a16:creationId xmlns:a16="http://schemas.microsoft.com/office/drawing/2014/main" id="{9BB2B4F2-2F9F-4AC7-8E7B-CEB9F3BD62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1194503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50394-1955-42ED-9DE7-D9FEE6F2D67F}"/>
              </a:ext>
            </a:extLst>
          </p:cNvPr>
          <p:cNvSpPr>
            <a:spLocks noGrp="1"/>
          </p:cNvSpPr>
          <p:nvPr>
            <p:ph type="title"/>
          </p:nvPr>
        </p:nvSpPr>
        <p:spPr/>
        <p:txBody>
          <a:bodyPr/>
          <a:lstStyle/>
          <a:p>
            <a:r>
              <a:rPr lang="en-US" dirty="0"/>
              <a:t>Scatter Plot (Unstacked &amp; Stratified) Example</a:t>
            </a:r>
          </a:p>
        </p:txBody>
      </p:sp>
      <p:sp>
        <p:nvSpPr>
          <p:cNvPr id="3" name="Content Placeholder 2">
            <a:extLst>
              <a:ext uri="{FF2B5EF4-FFF2-40B4-BE49-F238E27FC236}">
                <a16:creationId xmlns:a16="http://schemas.microsoft.com/office/drawing/2014/main" id="{AF6BAA94-AF8E-44D1-A331-1E315C9C9645}"/>
              </a:ext>
            </a:extLst>
          </p:cNvPr>
          <p:cNvSpPr>
            <a:spLocks noGrp="1"/>
          </p:cNvSpPr>
          <p:nvPr>
            <p:ph sz="half" idx="1"/>
          </p:nvPr>
        </p:nvSpPr>
        <p:spPr>
          <a:xfrm>
            <a:off x="838200" y="1690689"/>
            <a:ext cx="3309566" cy="2976846"/>
          </a:xfrm>
        </p:spPr>
        <p:txBody>
          <a:bodyPr>
            <a:normAutofit/>
          </a:bodyPr>
          <a:lstStyle/>
          <a:p>
            <a:pPr marL="0" indent="0">
              <a:buNone/>
            </a:pPr>
            <a:r>
              <a:rPr lang="en-US" sz="1600" dirty="0"/>
              <a:t>Suppose you want to know which office corresponds to each of the plotted data pairs – in other words, you want to stratify the data by the variable Office.</a:t>
            </a:r>
          </a:p>
          <a:p>
            <a:r>
              <a:rPr lang="en-US" sz="1600" dirty="0"/>
              <a:t>Repeat the previous steps to build the Scatter Plot.</a:t>
            </a:r>
          </a:p>
          <a:p>
            <a:r>
              <a:rPr lang="en-US" sz="1600" dirty="0"/>
              <a:t>Drag the </a:t>
            </a:r>
            <a:r>
              <a:rPr lang="en-US" sz="1600" b="1" dirty="0"/>
              <a:t>Office</a:t>
            </a:r>
            <a:r>
              <a:rPr lang="en-US" sz="1600" dirty="0"/>
              <a:t> variable onto the Stratification Variable drop zone to get the stratified scatter plot:</a:t>
            </a:r>
            <a:endParaRPr lang="en-US" dirty="0"/>
          </a:p>
        </p:txBody>
      </p:sp>
      <p:pic>
        <p:nvPicPr>
          <p:cNvPr id="9" name="Picture 8" descr="A picture containing food, sitting, drawing&#10;&#10;Description automatically generated">
            <a:extLst>
              <a:ext uri="{FF2B5EF4-FFF2-40B4-BE49-F238E27FC236}">
                <a16:creationId xmlns:a16="http://schemas.microsoft.com/office/drawing/2014/main" id="{64D79100-B64F-46CB-B368-FCD5325E60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4" name="Content Placeholder 13">
            <a:extLst>
              <a:ext uri="{FF2B5EF4-FFF2-40B4-BE49-F238E27FC236}">
                <a16:creationId xmlns:a16="http://schemas.microsoft.com/office/drawing/2014/main" id="{1B56AFF8-2A0A-4F19-BE07-5B8051FA221D}"/>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rcRect/>
          <a:stretch/>
        </p:blipFill>
        <p:spPr>
          <a:xfrm>
            <a:off x="4723833" y="1721395"/>
            <a:ext cx="6654402" cy="4089137"/>
          </a:xfrm>
        </p:spPr>
      </p:pic>
    </p:spTree>
    <p:extLst>
      <p:ext uri="{BB962C8B-B14F-4D97-AF65-F5344CB8AC3E}">
        <p14:creationId xmlns:p14="http://schemas.microsoft.com/office/powerpoint/2010/main" val="1233849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19">
            <a:extLst>
              <a:ext uri="{FF2B5EF4-FFF2-40B4-BE49-F238E27FC236}">
                <a16:creationId xmlns:a16="http://schemas.microsoft.com/office/drawing/2014/main" id="{10D9254B-9993-4193-8425-0FEF77E8080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019800" y="1690688"/>
            <a:ext cx="5705766" cy="2725231"/>
          </a:xfrm>
          <a:prstGeom prst="rect">
            <a:avLst/>
          </a:prstGeom>
        </p:spPr>
      </p:pic>
      <p:sp>
        <p:nvSpPr>
          <p:cNvPr id="2" name="Title 1">
            <a:extLst>
              <a:ext uri="{FF2B5EF4-FFF2-40B4-BE49-F238E27FC236}">
                <a16:creationId xmlns:a16="http://schemas.microsoft.com/office/drawing/2014/main" id="{F62485E8-89F8-476E-9E1C-77EE1818E17E}"/>
              </a:ext>
            </a:extLst>
          </p:cNvPr>
          <p:cNvSpPr>
            <a:spLocks noGrp="1"/>
          </p:cNvSpPr>
          <p:nvPr>
            <p:ph type="title"/>
          </p:nvPr>
        </p:nvSpPr>
        <p:spPr>
          <a:xfrm>
            <a:off x="838200" y="316357"/>
            <a:ext cx="10515600" cy="1325563"/>
          </a:xfrm>
        </p:spPr>
        <p:txBody>
          <a:bodyPr/>
          <a:lstStyle/>
          <a:p>
            <a:r>
              <a:rPr lang="en-US" dirty="0"/>
              <a:t>Matrix Plot (with Stratification Variable) Example</a:t>
            </a:r>
          </a:p>
        </p:txBody>
      </p:sp>
      <p:pic>
        <p:nvPicPr>
          <p:cNvPr id="5" name="Content Placeholder 4">
            <a:extLst>
              <a:ext uri="{FF2B5EF4-FFF2-40B4-BE49-F238E27FC236}">
                <a16:creationId xmlns:a16="http://schemas.microsoft.com/office/drawing/2014/main" id="{10E3BFC0-082D-43D2-A179-0FD882CC6127}"/>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rcRect/>
          <a:stretch/>
        </p:blipFill>
        <p:spPr>
          <a:xfrm>
            <a:off x="3229356" y="4860713"/>
            <a:ext cx="3333662" cy="1688385"/>
          </a:xfrm>
        </p:spPr>
      </p:pic>
      <p:sp>
        <p:nvSpPr>
          <p:cNvPr id="3" name="Content Placeholder 2">
            <a:extLst>
              <a:ext uri="{FF2B5EF4-FFF2-40B4-BE49-F238E27FC236}">
                <a16:creationId xmlns:a16="http://schemas.microsoft.com/office/drawing/2014/main" id="{F1BD102D-CAE8-468F-9E55-CD69A4F779B5}"/>
              </a:ext>
            </a:extLst>
          </p:cNvPr>
          <p:cNvSpPr>
            <a:spLocks noGrp="1"/>
          </p:cNvSpPr>
          <p:nvPr>
            <p:ph sz="half" idx="2"/>
          </p:nvPr>
        </p:nvSpPr>
        <p:spPr>
          <a:xfrm>
            <a:off x="838200" y="1639884"/>
            <a:ext cx="4782312" cy="4351338"/>
          </a:xfrm>
        </p:spPr>
        <p:txBody>
          <a:bodyPr>
            <a:normAutofit/>
          </a:bodyPr>
          <a:lstStyle/>
          <a:p>
            <a:pPr marL="0" indent="0">
              <a:buNone/>
            </a:pPr>
            <a:r>
              <a:rPr lang="en-US" sz="1600" dirty="0"/>
              <a:t>We will use the data in the “Car MPG” tab from the data sheet provided. The data set contains five numeric variables but “Cylinders,” though formatted as numeric, is categorical with three levels: 4, 6, and 8.</a:t>
            </a:r>
          </a:p>
          <a:p>
            <a:r>
              <a:rPr lang="en-US" sz="1600" dirty="0"/>
              <a:t>Click on the data file in the data sources panel and drag </a:t>
            </a:r>
            <a:r>
              <a:rPr lang="en-US" sz="1600" b="1" dirty="0"/>
              <a:t>MPG</a:t>
            </a:r>
            <a:r>
              <a:rPr lang="en-US" sz="1600" dirty="0"/>
              <a:t>, </a:t>
            </a:r>
            <a:r>
              <a:rPr lang="en-US" sz="1600" b="1" dirty="0"/>
              <a:t>Horsepower</a:t>
            </a:r>
            <a:r>
              <a:rPr lang="en-US" sz="1600" dirty="0"/>
              <a:t>, and </a:t>
            </a:r>
            <a:r>
              <a:rPr lang="en-US" sz="1600" b="1" dirty="0"/>
              <a:t>Weight</a:t>
            </a:r>
            <a:r>
              <a:rPr lang="en-US" sz="1600" dirty="0"/>
              <a:t> onto the Data Variable drop zones on the tool (new drop zones appear when you drag a data variable on).</a:t>
            </a:r>
          </a:p>
          <a:p>
            <a:r>
              <a:rPr lang="en-US" sz="1600" dirty="0"/>
              <a:t>Drag the categorical </a:t>
            </a:r>
            <a:r>
              <a:rPr lang="en-US" sz="1600" b="1" dirty="0"/>
              <a:t>Cylinders </a:t>
            </a:r>
            <a:r>
              <a:rPr lang="en-US" sz="1600" dirty="0"/>
              <a:t>variable onto the Stratification Variable drop zone.</a:t>
            </a:r>
          </a:p>
          <a:p>
            <a:r>
              <a:rPr lang="en-US" sz="1600" dirty="0"/>
              <a:t>Click “Continue.”</a:t>
            </a:r>
          </a:p>
        </p:txBody>
      </p:sp>
      <p:pic>
        <p:nvPicPr>
          <p:cNvPr id="7" name="Picture 6" descr="A picture containing food, sitting, drawing&#10;&#10;Description automatically generated">
            <a:extLst>
              <a:ext uri="{FF2B5EF4-FFF2-40B4-BE49-F238E27FC236}">
                <a16:creationId xmlns:a16="http://schemas.microsoft.com/office/drawing/2014/main" id="{9BB2B4F2-2F9F-4AC7-8E7B-CEB9F3BD620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cxnSp>
        <p:nvCxnSpPr>
          <p:cNvPr id="6" name="Straight Arrow Connector 5">
            <a:extLst>
              <a:ext uri="{FF2B5EF4-FFF2-40B4-BE49-F238E27FC236}">
                <a16:creationId xmlns:a16="http://schemas.microsoft.com/office/drawing/2014/main" id="{83FD881B-1134-4E88-8124-0E1437FFA5A7}"/>
              </a:ext>
            </a:extLst>
          </p:cNvPr>
          <p:cNvCxnSpPr>
            <a:cxnSpLocks/>
          </p:cNvCxnSpPr>
          <p:nvPr/>
        </p:nvCxnSpPr>
        <p:spPr>
          <a:xfrm flipV="1">
            <a:off x="5847882" y="3765172"/>
            <a:ext cx="496236" cy="942800"/>
          </a:xfrm>
          <a:prstGeom prst="straightConnector1">
            <a:avLst/>
          </a:prstGeom>
          <a:ln w="57150">
            <a:solidFill>
              <a:srgbClr val="FFD33B"/>
            </a:solidFill>
            <a:tailEnd type="triangle"/>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380166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242E9-986C-41F6-9CC6-572B7DCE3D84}"/>
              </a:ext>
            </a:extLst>
          </p:cNvPr>
          <p:cNvSpPr>
            <a:spLocks noGrp="1"/>
          </p:cNvSpPr>
          <p:nvPr>
            <p:ph type="title"/>
          </p:nvPr>
        </p:nvSpPr>
        <p:spPr/>
        <p:txBody>
          <a:bodyPr/>
          <a:lstStyle/>
          <a:p>
            <a:r>
              <a:rPr lang="en-US" dirty="0"/>
              <a:t>Matrix Plot (with Stratification Variable) Output</a:t>
            </a:r>
          </a:p>
        </p:txBody>
      </p:sp>
      <p:pic>
        <p:nvPicPr>
          <p:cNvPr id="7" name="Content Placeholder 6">
            <a:extLst>
              <a:ext uri="{FF2B5EF4-FFF2-40B4-BE49-F238E27FC236}">
                <a16:creationId xmlns:a16="http://schemas.microsoft.com/office/drawing/2014/main" id="{E0679561-CD11-41E7-BB6C-189708A695E2}"/>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1952162" y="1415773"/>
            <a:ext cx="7876988" cy="4850863"/>
          </a:xfrm>
        </p:spPr>
      </p:pic>
      <p:pic>
        <p:nvPicPr>
          <p:cNvPr id="5" name="Picture 4" descr="A picture containing food, sitting, drawing&#10;&#10;Description automatically generated">
            <a:extLst>
              <a:ext uri="{FF2B5EF4-FFF2-40B4-BE49-F238E27FC236}">
                <a16:creationId xmlns:a16="http://schemas.microsoft.com/office/drawing/2014/main" id="{53E3B3C2-4377-4AEE-840E-BFD562ED463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2070661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TotalTime>
  <Words>991</Words>
  <Application>Microsoft Office PowerPoint</Application>
  <PresentationFormat>Widescreen</PresentationFormat>
  <Paragraphs>70</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Open Sans</vt:lpstr>
      <vt:lpstr>Office Theme</vt:lpstr>
      <vt:lpstr>Scatter Plot</vt:lpstr>
      <vt:lpstr>Using EngineRoom</vt:lpstr>
      <vt:lpstr>Using EngineRoom</vt:lpstr>
      <vt:lpstr>Scatter Plot (Unstacked) Example</vt:lpstr>
      <vt:lpstr>Scatter Plot (Unstacked) Output</vt:lpstr>
      <vt:lpstr>Scatter Plot (Unstacked &amp; Stratified) Example</vt:lpstr>
      <vt:lpstr>Matrix Plot (with Stratification Variable) Example</vt:lpstr>
      <vt:lpstr>Matrix Plot (with Stratification Variable)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Gauge R&amp;R</dc:title>
  <dc:creator>Katie Wenner</dc:creator>
  <cp:lastModifiedBy>Katie Wenner</cp:lastModifiedBy>
  <cp:revision>28</cp:revision>
  <dcterms:created xsi:type="dcterms:W3CDTF">2020-09-22T21:11:07Z</dcterms:created>
  <dcterms:modified xsi:type="dcterms:W3CDTF">2022-01-13T17:25:48Z</dcterms:modified>
</cp:coreProperties>
</file>