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85565" autoAdjust="0"/>
  </p:normalViewPr>
  <p:slideViewPr>
    <p:cSldViewPr snapToGrid="0">
      <p:cViewPr varScale="1">
        <p:scale>
          <a:sx n="83" d="100"/>
          <a:sy n="83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2629-3B0D-42F8-B36C-08113B99121D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7927-3E4B-4800-B469-7E8E4F2B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E4F-1A35-4E16-AA43-A9132E3E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7A6E9-76B6-46C6-A4A3-C258B3D0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1CE7-6BF9-4457-8454-F1D5A993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2554-9DB0-4C81-8F3D-23F2097F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AFA-3070-4BD6-83AC-85EE1C2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E446-02E8-4723-A03F-D3E99EB3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3A148-B1FD-44DD-ACB0-5309398E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4043-9855-4398-968A-109578F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5971-F4DF-49F7-90CB-CE447A50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2770-14A7-4924-BE94-8ACD3C7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6CF63-7DA5-4347-90FC-B926F84E7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18029-C821-4F16-8EA5-03CB0D7C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7F9D-F5C6-418E-B0CE-2A41A80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F0FD-299C-4260-93D4-30FFEF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095B-6720-49D0-B887-BBF04312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075-7589-4CEC-AB36-9AE261D4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4923-89D1-4A14-B5DE-5426CAC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7174-298F-47A1-A710-1303F4C1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1EA2-D9FA-459D-A40E-540F1DF6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142A-049D-49DF-B19D-6873C0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616E-EB54-44A8-85B4-7E46BCC8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223A-2F95-4D0D-B28A-BB84F55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1F3B-D0F1-41F7-AD78-5F730BE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C8C-7730-438B-8BF0-3486C7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9BF-FF29-48C2-BBD7-BDEE2BB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1E0-F4CB-436E-890F-B7EAD0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B0B-FDF2-4A3C-A779-C60C1BC05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60E4-BF7F-4509-8802-790C32403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7F38B-CDF2-4BC2-8765-F3478F71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686E1-2216-4966-B377-6799110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BDDF-9FA4-4707-8111-3745F55E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406D-1A3F-44E4-8F42-3E93F1D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7BA2-FC6A-40D4-AA8D-70E8A9F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F5D6-5B8C-4B79-80B9-9477E154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B7FA4-929A-4C1A-B622-D1DBE91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DFD1-7EBE-40D1-B234-C9282580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0D1D6-F6A3-44D9-BCD4-F6D332C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BDA12-D010-4558-929A-418EE6E5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C51FB-AB99-4566-BEF5-940E36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65B2-44FE-453E-BA68-15728A21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B4B4A-C183-497E-B6AD-044070286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4FD46-BBE5-48AF-A125-AB4996E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0C7D9-74C0-44C0-81D0-2A5E2FCA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EB57-9F5C-40E2-9776-7848A6D7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2C5D-1750-4018-A675-F86BC3A0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C9827-AF44-4B83-A9EC-64EE6BA1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212D-DBEC-4732-A37C-B61CD256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988C-1BB2-4A7E-8E91-843BCDA9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5B06-C9DA-49BC-96BE-B2AE6E4E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DD31-EE05-4E0A-A560-BC84F797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670-FAD3-4DF3-BA52-28E8A913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60E6D-0D42-4EA1-8CE5-9FA9FF72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8B42-88B3-41EF-B081-6B491EB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EE566-E3CE-43A6-9FCD-9794F0D9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9045A-24B3-4956-806C-15C9F6CCA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6C86-64B0-4939-A7CF-408FBCA3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7E6-D896-4817-9F3D-5CDFB9E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58D8-D84F-43BA-AAF0-5144BEAC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D4D1-4E64-400D-BBE8-29164649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5FD93-26DD-4230-A14D-31ABB185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7014-86DC-4D51-B755-035C5258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F26A-682C-4DEA-949C-8FB164A1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55A0-A8D7-4E30-A78A-A976FCBA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moresteam.com/university/tutorials/nonint/new/SampleSize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Size – Proportion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2228"/>
            <a:ext cx="4888832" cy="4833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When to use this tool</a:t>
            </a:r>
          </a:p>
          <a:p>
            <a:r>
              <a:rPr lang="en-US" sz="1400" dirty="0"/>
              <a:t>Use the Sample Size Calculator to obtain the sample size required to estimate a population proportion with a specified confidence level and precision (margin of error).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The calculator displays the sample size required to estimate the true value of the proportion with the desired precision and confidence for a large or infinite population.</a:t>
            </a:r>
          </a:p>
        </p:txBody>
      </p:sp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9" name="Content Placeholder 8">
            <a:hlinkClick r:id="rId3"/>
            <a:extLst>
              <a:ext uri="{FF2B5EF4-FFF2-40B4-BE49-F238E27FC236}">
                <a16:creationId xmlns:a16="http://schemas.microsoft.com/office/drawing/2014/main" id="{B89E5AE9-3B1A-45C8-996E-94F2FA864C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4784" y="1692674"/>
            <a:ext cx="5181600" cy="2890458"/>
          </a:xfrm>
        </p:spPr>
      </p:pic>
      <p:sp>
        <p:nvSpPr>
          <p:cNvPr id="4" name="TextBox 3">
            <a:hlinkClick r:id="rId3"/>
            <a:extLst>
              <a:ext uri="{FF2B5EF4-FFF2-40B4-BE49-F238E27FC236}">
                <a16:creationId xmlns:a16="http://schemas.microsoft.com/office/drawing/2014/main" id="{4779061A-E13C-43FD-9EB6-A8B8746E979C}"/>
              </a:ext>
            </a:extLst>
          </p:cNvPr>
          <p:cNvSpPr txBox="1"/>
          <p:nvPr/>
        </p:nvSpPr>
        <p:spPr>
          <a:xfrm>
            <a:off x="6394784" y="4696000"/>
            <a:ext cx="50305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Tutorial: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https://media.moresteam.com/university/tutorials/nonint/new/SampleSize.mp4</a:t>
            </a:r>
          </a:p>
        </p:txBody>
      </p:sp>
    </p:spTree>
    <p:extLst>
      <p:ext uri="{BB962C8B-B14F-4D97-AF65-F5344CB8AC3E}">
        <p14:creationId xmlns:p14="http://schemas.microsoft.com/office/powerpoint/2010/main" val="36808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4042-684D-4D41-A467-13A43A51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2BA62-7E65-4E5B-B217-D8616A56A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423358" cy="5205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Measure &gt; Sample Size Calculator &gt; Sample Size – Proportion Estimation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6677FF3-FDDB-4B73-BFCD-17A99F8955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62"/>
          <a:stretch/>
        </p:blipFill>
        <p:spPr>
          <a:xfrm>
            <a:off x="869293" y="2346159"/>
            <a:ext cx="10453413" cy="3672040"/>
          </a:xfrm>
        </p:spPr>
      </p:pic>
      <p:pic>
        <p:nvPicPr>
          <p:cNvPr id="5" name="Picture 4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A584338-24DE-40E6-B217-56A892EAA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38AA675-079A-4024-B526-081CE2280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91530" y="4882610"/>
            <a:ext cx="3034762" cy="13201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744A5D-050A-4D74-BA1F-4A08465BA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80966" y="3328129"/>
            <a:ext cx="3034760" cy="1473133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Size – Proportion Estimation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548893"/>
            <a:ext cx="4362077" cy="46389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/>
              <a:t>Find the sample size required to estimate the population proportion given the following information:</a:t>
            </a:r>
          </a:p>
          <a:p>
            <a:r>
              <a:rPr lang="en-US" sz="1400" dirty="0"/>
              <a:t>Historical value for the proportion = 0.8</a:t>
            </a:r>
          </a:p>
          <a:p>
            <a:r>
              <a:rPr lang="en-US" sz="1400" dirty="0"/>
              <a:t>Desired margin of error = +/- 0.05</a:t>
            </a:r>
          </a:p>
          <a:p>
            <a:r>
              <a:rPr lang="en-US" sz="1400" dirty="0"/>
              <a:t>Desired significance level (= 1 - desired confidence level) = 1 - 0.95 = 0.05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500" b="1" dirty="0"/>
              <a:t>Steps:</a:t>
            </a:r>
          </a:p>
          <a:p>
            <a:pPr marL="0" indent="0">
              <a:buNone/>
            </a:pPr>
            <a:r>
              <a:rPr lang="en-US" sz="1500" dirty="0"/>
              <a:t>Follow the 3 Specification windows and enter the given information.</a:t>
            </a:r>
          </a:p>
          <a:p>
            <a:r>
              <a:rPr lang="en-US" sz="1500" dirty="0"/>
              <a:t>Enter the historical proportion value as </a:t>
            </a:r>
            <a:r>
              <a:rPr lang="en-US" sz="1500" b="1" dirty="0"/>
              <a:t>0.8</a:t>
            </a:r>
            <a:r>
              <a:rPr lang="en-US" sz="1500" dirty="0"/>
              <a:t>.</a:t>
            </a:r>
          </a:p>
          <a:p>
            <a:r>
              <a:rPr lang="en-US" sz="1500" dirty="0"/>
              <a:t>Click "Continue."</a:t>
            </a:r>
          </a:p>
          <a:p>
            <a:r>
              <a:rPr lang="en-US" sz="1500" dirty="0"/>
              <a:t>Enter the desired margin of error as </a:t>
            </a:r>
            <a:r>
              <a:rPr lang="en-US" sz="1500" b="1" dirty="0"/>
              <a:t>0.05</a:t>
            </a:r>
            <a:r>
              <a:rPr lang="en-US" sz="1500" dirty="0"/>
              <a:t>.</a:t>
            </a:r>
          </a:p>
          <a:p>
            <a:r>
              <a:rPr lang="en-US" sz="1500" dirty="0"/>
              <a:t>Click "Continue."</a:t>
            </a:r>
          </a:p>
          <a:p>
            <a:r>
              <a:rPr lang="en-US" sz="1500" dirty="0"/>
              <a:t>Enter the significance level (alpha) as </a:t>
            </a:r>
            <a:r>
              <a:rPr lang="en-US" sz="1500" b="1" dirty="0"/>
              <a:t>0.05</a:t>
            </a:r>
            <a:r>
              <a:rPr lang="en-US" sz="1500" dirty="0"/>
              <a:t>.</a:t>
            </a:r>
          </a:p>
          <a:p>
            <a:r>
              <a:rPr lang="en-US" sz="1500" dirty="0"/>
              <a:t>Click "Continue."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1BE5CED6-7A17-46E8-9386-6F6D4E71B4A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56282" y="1372507"/>
            <a:ext cx="3016796" cy="1896725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77EC25C-9EC6-48DA-B8F6-2822F4B380C2}"/>
              </a:ext>
            </a:extLst>
          </p:cNvPr>
          <p:cNvSpPr/>
          <p:nvPr/>
        </p:nvSpPr>
        <p:spPr>
          <a:xfrm>
            <a:off x="6118899" y="2214547"/>
            <a:ext cx="2098175" cy="236048"/>
          </a:xfrm>
          <a:prstGeom prst="rect">
            <a:avLst/>
          </a:prstGeom>
          <a:noFill/>
          <a:ln w="38100">
            <a:solidFill>
              <a:srgbClr val="FFD33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EB00114-F9CE-4EEC-92A1-A0865805FC88}"/>
              </a:ext>
            </a:extLst>
          </p:cNvPr>
          <p:cNvCxnSpPr>
            <a:cxnSpLocks/>
          </p:cNvCxnSpPr>
          <p:nvPr/>
        </p:nvCxnSpPr>
        <p:spPr>
          <a:xfrm>
            <a:off x="8442542" y="2698070"/>
            <a:ext cx="311410" cy="530654"/>
          </a:xfrm>
          <a:prstGeom prst="straightConnector1">
            <a:avLst/>
          </a:prstGeom>
          <a:ln w="57150">
            <a:solidFill>
              <a:srgbClr val="FFD33B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CA51A9F-1556-42FC-967E-37F20C57781C}"/>
              </a:ext>
            </a:extLst>
          </p:cNvPr>
          <p:cNvCxnSpPr>
            <a:cxnSpLocks/>
          </p:cNvCxnSpPr>
          <p:nvPr/>
        </p:nvCxnSpPr>
        <p:spPr>
          <a:xfrm>
            <a:off x="9797835" y="4551297"/>
            <a:ext cx="311410" cy="530654"/>
          </a:xfrm>
          <a:prstGeom prst="straightConnector1">
            <a:avLst/>
          </a:prstGeom>
          <a:ln w="57150">
            <a:solidFill>
              <a:srgbClr val="FFD33B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C94E957-EF3A-4247-916C-5CB378FDEBC9}"/>
              </a:ext>
            </a:extLst>
          </p:cNvPr>
          <p:cNvSpPr/>
          <p:nvPr/>
        </p:nvSpPr>
        <p:spPr>
          <a:xfrm>
            <a:off x="7349258" y="4105556"/>
            <a:ext cx="2320835" cy="253502"/>
          </a:xfrm>
          <a:prstGeom prst="rect">
            <a:avLst/>
          </a:prstGeom>
          <a:noFill/>
          <a:ln w="38100">
            <a:solidFill>
              <a:srgbClr val="FFD33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BBBC90-7BF2-4F39-85ED-DEF0555DFDB2}"/>
              </a:ext>
            </a:extLst>
          </p:cNvPr>
          <p:cNvSpPr/>
          <p:nvPr/>
        </p:nvSpPr>
        <p:spPr>
          <a:xfrm>
            <a:off x="9407047" y="5649940"/>
            <a:ext cx="1866378" cy="262345"/>
          </a:xfrm>
          <a:prstGeom prst="rect">
            <a:avLst/>
          </a:prstGeom>
          <a:noFill/>
          <a:ln w="38100">
            <a:solidFill>
              <a:srgbClr val="FFD33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3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FB5D-42C4-4AE0-A028-29AEC56B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Size – Proportion Estimation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1CD1-861C-4F26-8F2A-E2075BDDE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3113"/>
            <a:ext cx="4059477" cy="162744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study displays the sample size required to estimate the population proportion for the given inputs.</a:t>
            </a:r>
          </a:p>
          <a:p>
            <a:pPr marL="0" indent="0">
              <a:buNone/>
            </a:pPr>
            <a:r>
              <a:rPr lang="en-US" sz="1600" dirty="0"/>
              <a:t>In this example, it is 246.</a:t>
            </a:r>
            <a:endParaRPr lang="en-US" dirty="0"/>
          </a:p>
        </p:txBody>
      </p:sp>
      <p:pic>
        <p:nvPicPr>
          <p:cNvPr id="10" name="Picture 9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0BCEAC74-6194-446B-8B01-EA766B8CC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EC838E8-3609-44DA-AD42-4166895AA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81549" y="1633113"/>
            <a:ext cx="6145115" cy="303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9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234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Sample Size – Proportion Estimation</vt:lpstr>
      <vt:lpstr>Using EngineRoom</vt:lpstr>
      <vt:lpstr>Sample Size – Proportion Estimation Example</vt:lpstr>
      <vt:lpstr>Sample Size – Proportion Estimation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R&amp;R</dc:title>
  <dc:creator>Katie Wenner</dc:creator>
  <cp:lastModifiedBy>Katie Wenner</cp:lastModifiedBy>
  <cp:revision>16</cp:revision>
  <dcterms:created xsi:type="dcterms:W3CDTF">2020-09-22T21:11:07Z</dcterms:created>
  <dcterms:modified xsi:type="dcterms:W3CDTF">2020-10-30T21:55:50Z</dcterms:modified>
</cp:coreProperties>
</file>