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1" r:id="rId3"/>
    <p:sldId id="262"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9833"/>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9" autoAdjust="0"/>
    <p:restoredTop sz="85417" autoAdjust="0"/>
  </p:normalViewPr>
  <p:slideViewPr>
    <p:cSldViewPr snapToGrid="0">
      <p:cViewPr varScale="1">
        <p:scale>
          <a:sx n="83" d="100"/>
          <a:sy n="83" d="100"/>
        </p:scale>
        <p:origin x="12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4101579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 Hypothesis: “Less than”</a:t>
            </a:r>
          </a:p>
          <a:p>
            <a:endParaRPr lang="en-US" dirty="0"/>
          </a:p>
          <a:p>
            <a:r>
              <a:rPr lang="en-US" dirty="0"/>
              <a:t>Desired risk/significance level (alpha): 0.10</a:t>
            </a:r>
          </a:p>
          <a:p>
            <a:endParaRPr lang="en-US" dirty="0"/>
          </a:p>
          <a:p>
            <a:r>
              <a:rPr lang="en-US" dirty="0"/>
              <a:t>Hypothesized Mean Difference: 0</a:t>
            </a:r>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1019492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Conclusion</a:t>
            </a:r>
          </a:p>
          <a:p>
            <a:pPr marL="171450" indent="-171450">
              <a:buFont typeface="Arial" panose="020B0604020202020204" pitchFamily="34" charset="0"/>
              <a:buChar char="•"/>
            </a:pPr>
            <a:r>
              <a:rPr lang="en-US" dirty="0"/>
              <a:t>The p-value is less than the chosen significance level of 10%, so we can conclude that the training program was effective (the median (Before - After) difference is smaller than zero.)</a:t>
            </a:r>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1956038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https://media.moresteam.com/university/tutorials/nonint/new/non_param_onesign.mp4#t=00:01:4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s://media.moresteam.com/university/downloads/nptest_example_datasets.xlsx"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Paired Samples Wilcoxon Signed Ranks Test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200" y="1502228"/>
            <a:ext cx="5462392" cy="5149093"/>
          </a:xfrm>
        </p:spPr>
        <p:txBody>
          <a:bodyPr>
            <a:normAutofit fontScale="92500" lnSpcReduction="20000"/>
          </a:bodyPr>
          <a:lstStyle/>
          <a:p>
            <a:pPr marL="0" indent="0">
              <a:buNone/>
            </a:pPr>
            <a:r>
              <a:rPr lang="en-US" sz="1900" dirty="0"/>
              <a:t>When to use this tool</a:t>
            </a:r>
          </a:p>
          <a:p>
            <a:pPr marL="457200" lvl="1" indent="0">
              <a:lnSpc>
                <a:spcPct val="120000"/>
              </a:lnSpc>
              <a:buNone/>
            </a:pPr>
            <a:r>
              <a:rPr lang="en-US" sz="1500" dirty="0"/>
              <a:t>Use the Paired Samples Wilcoxon Signed Ranks (WSR) Test to compare the medians of two related (paired) continuous populations, such as 'Before' and 'After' measurements of test scores for the same group of subjects. As an example, a health insurance company compares the median sales of its associates before and after putting them through a new sales training program in order to test the effectiveness of the new program.</a:t>
            </a:r>
          </a:p>
          <a:p>
            <a:pPr marL="457200" lvl="1" indent="0">
              <a:lnSpc>
                <a:spcPct val="120000"/>
              </a:lnSpc>
              <a:buNone/>
            </a:pPr>
            <a:endParaRPr lang="en-US" sz="1500" dirty="0"/>
          </a:p>
          <a:p>
            <a:pPr marL="457200" lvl="1" indent="0">
              <a:lnSpc>
                <a:spcPct val="120000"/>
              </a:lnSpc>
              <a:buNone/>
            </a:pPr>
            <a:r>
              <a:rPr lang="en-US" sz="1500" dirty="0"/>
              <a:t>The Paired Samples Wilcoxon Signed Ranks Test is based on the sum of the ranks of the paired differences can be used on non-normal data.</a:t>
            </a:r>
          </a:p>
          <a:p>
            <a:pPr marL="457200" lvl="1" indent="0">
              <a:lnSpc>
                <a:spcPct val="120000"/>
              </a:lnSpc>
              <a:buNone/>
            </a:pPr>
            <a:endParaRPr lang="en-US" sz="1500" dirty="0"/>
          </a:p>
          <a:p>
            <a:pPr marL="457200" lvl="1" indent="0">
              <a:lnSpc>
                <a:spcPct val="120000"/>
              </a:lnSpc>
              <a:buNone/>
            </a:pPr>
            <a:r>
              <a:rPr lang="en-US" sz="1500" dirty="0"/>
              <a:t>The test makes the following assumptions:</a:t>
            </a:r>
          </a:p>
          <a:p>
            <a:pPr marL="1257300" lvl="2" indent="-342900">
              <a:lnSpc>
                <a:spcPct val="120000"/>
              </a:lnSpc>
              <a:buFont typeface="+mj-lt"/>
              <a:buAutoNum type="arabicPeriod"/>
            </a:pPr>
            <a:r>
              <a:rPr lang="en-US" sz="1500" dirty="0"/>
              <a:t>The data are continuous numeric.</a:t>
            </a:r>
          </a:p>
          <a:p>
            <a:pPr marL="1257300" lvl="2" indent="-342900">
              <a:lnSpc>
                <a:spcPct val="120000"/>
              </a:lnSpc>
              <a:buFont typeface="+mj-lt"/>
              <a:buAutoNum type="arabicPeriod"/>
            </a:pPr>
            <a:r>
              <a:rPr lang="en-US" sz="1500" dirty="0"/>
              <a:t>The units are randomly sampled.</a:t>
            </a:r>
          </a:p>
          <a:p>
            <a:pPr marL="1257300" lvl="2" indent="-342900">
              <a:lnSpc>
                <a:spcPct val="120000"/>
              </a:lnSpc>
              <a:buFont typeface="+mj-lt"/>
              <a:buAutoNum type="arabicPeriod"/>
            </a:pPr>
            <a:r>
              <a:rPr lang="en-US" sz="1500" dirty="0"/>
              <a:t>The distribution of the paired differences is symmetric.</a:t>
            </a:r>
          </a:p>
          <a:p>
            <a:pPr marL="457200" lvl="1" indent="0">
              <a:lnSpc>
                <a:spcPct val="120000"/>
              </a:lnSpc>
              <a:buNone/>
            </a:pPr>
            <a:r>
              <a:rPr lang="en-US" sz="1500" dirty="0"/>
              <a:t>If the distribution of differences is not symmetric, use the Paired Samples Sign Test instead.</a:t>
            </a: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1" name="Content Placeholder 10">
            <a:hlinkClick r:id="rId4"/>
            <a:extLst>
              <a:ext uri="{FF2B5EF4-FFF2-40B4-BE49-F238E27FC236}">
                <a16:creationId xmlns:a16="http://schemas.microsoft.com/office/drawing/2014/main" id="{BF7628D0-C27C-4C3D-BCF6-B037512ED210}"/>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t="73" b="73"/>
          <a:stretch/>
        </p:blipFill>
        <p:spPr>
          <a:xfrm>
            <a:off x="6580700" y="1860559"/>
            <a:ext cx="5106084" cy="2849228"/>
          </a:xfrm>
        </p:spPr>
      </p:pic>
      <p:sp>
        <p:nvSpPr>
          <p:cNvPr id="4" name="TextBox 3">
            <a:hlinkClick r:id="rId4"/>
            <a:extLst>
              <a:ext uri="{FF2B5EF4-FFF2-40B4-BE49-F238E27FC236}">
                <a16:creationId xmlns:a16="http://schemas.microsoft.com/office/drawing/2014/main" id="{A465462B-C414-4BAB-AD39-D19D63594CEB}"/>
              </a:ext>
            </a:extLst>
          </p:cNvPr>
          <p:cNvSpPr txBox="1"/>
          <p:nvPr/>
        </p:nvSpPr>
        <p:spPr>
          <a:xfrm>
            <a:off x="6506575" y="4708526"/>
            <a:ext cx="5562741" cy="600164"/>
          </a:xfrm>
          <a:prstGeom prst="rect">
            <a:avLst/>
          </a:prstGeom>
          <a:noFill/>
        </p:spPr>
        <p:txBody>
          <a:bodyPr wrap="none" rtlCol="0">
            <a:spAutoFit/>
          </a:bodyPr>
          <a:lstStyle/>
          <a:p>
            <a:r>
              <a:rPr lang="en-US" sz="1100" b="1" dirty="0">
                <a:solidFill>
                  <a:schemeClr val="bg1">
                    <a:lumMod val="65000"/>
                  </a:schemeClr>
                </a:solidFill>
              </a:rPr>
              <a:t>Tutorial:</a:t>
            </a:r>
          </a:p>
          <a:p>
            <a:r>
              <a:rPr lang="en-US" sz="1100" u="sng" dirty="0">
                <a:solidFill>
                  <a:schemeClr val="bg1">
                    <a:lumMod val="65000"/>
                  </a:schemeClr>
                </a:solidFill>
              </a:rPr>
              <a:t>https://media.moresteam.com/university/tutorials/nonint/new/non_param_onesign.mp4</a:t>
            </a:r>
          </a:p>
          <a:p>
            <a:endParaRPr lang="en-US" sz="1100" dirty="0">
              <a:solidFill>
                <a:schemeClr val="bg1">
                  <a:lumMod val="65000"/>
                </a:schemeClr>
              </a:solidFill>
            </a:endParaRPr>
          </a:p>
        </p:txBody>
      </p:sp>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3" name="Content Placeholder 2">
            <a:extLst>
              <a:ext uri="{FF2B5EF4-FFF2-40B4-BE49-F238E27FC236}">
                <a16:creationId xmlns:a16="http://schemas.microsoft.com/office/drawing/2014/main" id="{49D4C425-30EB-4064-AB06-CD6A0C787670}"/>
              </a:ext>
            </a:extLst>
          </p:cNvPr>
          <p:cNvSpPr>
            <a:spLocks noGrp="1"/>
          </p:cNvSpPr>
          <p:nvPr>
            <p:ph idx="1"/>
          </p:nvPr>
        </p:nvSpPr>
        <p:spPr>
          <a:xfrm>
            <a:off x="838200" y="1825625"/>
            <a:ext cx="10515600" cy="525689"/>
          </a:xfrm>
        </p:spPr>
        <p:txBody>
          <a:bodyPr/>
          <a:lstStyle/>
          <a:p>
            <a:pPr marL="0" indent="0">
              <a:buNone/>
            </a:pPr>
            <a:r>
              <a:rPr lang="en-US" dirty="0"/>
              <a:t>Analyze &gt; Non-parametric &gt; Paired Samples Wilcoxon Test</a:t>
            </a:r>
          </a:p>
        </p:txBody>
      </p:sp>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7" name="Picture 6">
            <a:extLst>
              <a:ext uri="{FF2B5EF4-FFF2-40B4-BE49-F238E27FC236}">
                <a16:creationId xmlns:a16="http://schemas.microsoft.com/office/drawing/2014/main" id="{0007E137-4A2B-450E-8D6C-7B6C20235A55}"/>
              </a:ext>
            </a:extLst>
          </p:cNvPr>
          <p:cNvPicPr>
            <a:picLocks noChangeAspect="1"/>
          </p:cNvPicPr>
          <p:nvPr/>
        </p:nvPicPr>
        <p:blipFill rotWithShape="1">
          <a:blip r:embed="rId3">
            <a:extLst>
              <a:ext uri="{28A0092B-C50C-407E-A947-70E740481C1C}">
                <a14:useLocalDpi xmlns:a14="http://schemas.microsoft.com/office/drawing/2010/main" val="0"/>
              </a:ext>
            </a:extLst>
          </a:blip>
          <a:srcRect b="32768"/>
          <a:stretch/>
        </p:blipFill>
        <p:spPr>
          <a:xfrm>
            <a:off x="1179722" y="2351314"/>
            <a:ext cx="9832556" cy="3712602"/>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Paired Samples Wilcoxon Test Example</a:t>
            </a:r>
          </a:p>
        </p:txBody>
      </p:sp>
      <p:pic>
        <p:nvPicPr>
          <p:cNvPr id="6" name="Picture Placeholder 5">
            <a:extLst>
              <a:ext uri="{FF2B5EF4-FFF2-40B4-BE49-F238E27FC236}">
                <a16:creationId xmlns:a16="http://schemas.microsoft.com/office/drawing/2014/main" id="{EB4C9505-7886-49A3-90D3-1D1B37143AE6}"/>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507" t="-256" r="-507" b="26043"/>
          <a:stretch/>
        </p:blipFill>
        <p:spPr>
          <a:xfrm>
            <a:off x="1915489" y="4306453"/>
            <a:ext cx="2470153" cy="1501886"/>
          </a:xfrm>
        </p:spPr>
      </p:pic>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0" y="1825625"/>
            <a:ext cx="4861141" cy="799713"/>
          </a:xfrm>
        </p:spPr>
        <p:txBody>
          <a:bodyPr>
            <a:normAutofit/>
          </a:bodyPr>
          <a:lstStyle/>
          <a:p>
            <a:pPr marL="0" indent="0">
              <a:buNone/>
            </a:pPr>
            <a:r>
              <a:rPr lang="en-US" sz="1400" dirty="0">
                <a:latin typeface="+mj-lt"/>
              </a:rPr>
              <a:t>You must have raw data to run this test. For the Paired samples test, make sure the number of observations in the two groups is equal.</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 name="Picture 1">
            <a:hlinkClick r:id="rId5"/>
            <a:extLst>
              <a:ext uri="{FF2B5EF4-FFF2-40B4-BE49-F238E27FC236}">
                <a16:creationId xmlns:a16="http://schemas.microsoft.com/office/drawing/2014/main" id="{072A51F0-C2F4-47D4-A0B3-B49A6B281390}"/>
              </a:ext>
            </a:extLst>
          </p:cNvPr>
          <p:cNvPicPr>
            <a:picLocks noChangeAspect="1"/>
          </p:cNvPicPr>
          <p:nvPr/>
        </p:nvPicPr>
        <p:blipFill>
          <a:blip r:embed="rId6"/>
          <a:stretch>
            <a:fillRect/>
          </a:stretch>
        </p:blipFill>
        <p:spPr>
          <a:xfrm>
            <a:off x="8982250" y="779633"/>
            <a:ext cx="2371550" cy="481626"/>
          </a:xfrm>
          <a:prstGeom prst="rect">
            <a:avLst/>
          </a:prstGeom>
        </p:spPr>
      </p:pic>
      <p:sp>
        <p:nvSpPr>
          <p:cNvPr id="3" name="TextBox 2">
            <a:hlinkClick r:id="rId5"/>
            <a:extLst>
              <a:ext uri="{FF2B5EF4-FFF2-40B4-BE49-F238E27FC236}">
                <a16:creationId xmlns:a16="http://schemas.microsoft.com/office/drawing/2014/main" id="{2C100111-7B94-4C66-8D5C-31F7DD725027}"/>
              </a:ext>
            </a:extLst>
          </p:cNvPr>
          <p:cNvSpPr txBox="1"/>
          <p:nvPr/>
        </p:nvSpPr>
        <p:spPr>
          <a:xfrm>
            <a:off x="8931110" y="1261259"/>
            <a:ext cx="2473830" cy="289441"/>
          </a:xfrm>
          <a:prstGeom prst="roundRect">
            <a:avLst/>
          </a:prstGeom>
          <a:noFill/>
          <a:ln w="28575">
            <a:noFill/>
          </a:ln>
        </p:spPr>
        <p:txBody>
          <a:bodyPr wrap="square" rtlCol="0">
            <a:spAutoFit/>
          </a:bodyPr>
          <a:lstStyle/>
          <a:p>
            <a:pPr algn="ctr"/>
            <a:r>
              <a:rPr lang="en-US" sz="1050" b="1" dirty="0">
                <a:solidFill>
                  <a:schemeClr val="bg1">
                    <a:lumMod val="50000"/>
                  </a:schemeClr>
                </a:solidFill>
              </a:rPr>
              <a:t>nptest_example_datasets.xlsx</a:t>
            </a:r>
          </a:p>
        </p:txBody>
      </p:sp>
      <p:sp>
        <p:nvSpPr>
          <p:cNvPr id="11" name="TextBox 10">
            <a:extLst>
              <a:ext uri="{FF2B5EF4-FFF2-40B4-BE49-F238E27FC236}">
                <a16:creationId xmlns:a16="http://schemas.microsoft.com/office/drawing/2014/main" id="{F9914A73-0ABD-488C-ABA0-4D50FE52538D}"/>
              </a:ext>
            </a:extLst>
          </p:cNvPr>
          <p:cNvSpPr txBox="1"/>
          <p:nvPr/>
        </p:nvSpPr>
        <p:spPr>
          <a:xfrm>
            <a:off x="838199" y="2773398"/>
            <a:ext cx="4948825" cy="1384995"/>
          </a:xfrm>
          <a:prstGeom prst="rect">
            <a:avLst/>
          </a:prstGeom>
          <a:noFill/>
        </p:spPr>
        <p:txBody>
          <a:bodyPr wrap="square">
            <a:spAutoFit/>
          </a:bodyPr>
          <a:lstStyle/>
          <a:p>
            <a:pPr marL="0" indent="0">
              <a:buNone/>
            </a:pPr>
            <a:r>
              <a:rPr lang="en-US" sz="1400" dirty="0"/>
              <a:t>Example:</a:t>
            </a:r>
          </a:p>
          <a:p>
            <a:pPr marL="0" indent="0">
              <a:buNone/>
            </a:pPr>
            <a:r>
              <a:rPr lang="en-US" sz="1400" b="0" i="0" dirty="0">
                <a:solidFill>
                  <a:srgbClr val="000000"/>
                </a:solidFill>
                <a:effectLst/>
                <a:latin typeface="+mj-lt"/>
              </a:rPr>
              <a:t>The data for this example consists of the Before and After sales of six associates who went through a new sales training program. We want to test, at the 10% level, whether the training was effective, i.e., is the median of the differences d = (Before - After) less than 0?</a:t>
            </a:r>
            <a:endParaRPr lang="en-US" sz="1400" dirty="0">
              <a:latin typeface="+mj-lt"/>
            </a:endParaRPr>
          </a:p>
        </p:txBody>
      </p:sp>
      <p:sp>
        <p:nvSpPr>
          <p:cNvPr id="10" name="TextBox 9">
            <a:extLst>
              <a:ext uri="{FF2B5EF4-FFF2-40B4-BE49-F238E27FC236}">
                <a16:creationId xmlns:a16="http://schemas.microsoft.com/office/drawing/2014/main" id="{3EAD7D71-16C6-4333-81DE-354162415DE0}"/>
              </a:ext>
            </a:extLst>
          </p:cNvPr>
          <p:cNvSpPr txBox="1"/>
          <p:nvPr/>
        </p:nvSpPr>
        <p:spPr>
          <a:xfrm>
            <a:off x="6096000" y="1573069"/>
            <a:ext cx="5610726" cy="1384995"/>
          </a:xfrm>
          <a:prstGeom prst="rect">
            <a:avLst/>
          </a:prstGeom>
          <a:noFill/>
        </p:spPr>
        <p:txBody>
          <a:bodyPr wrap="square" rtlCol="0">
            <a:spAutoFit/>
          </a:bodyPr>
          <a:lstStyle/>
          <a:p>
            <a:r>
              <a:rPr lang="en-US" sz="1400" b="1" dirty="0"/>
              <a:t>Steps:</a:t>
            </a:r>
          </a:p>
          <a:p>
            <a:endParaRPr lang="en-US" sz="1400" dirty="0"/>
          </a:p>
          <a:p>
            <a:pPr marL="285750" indent="-285750">
              <a:buFont typeface="Arial" panose="020B0604020202020204" pitchFamily="34" charset="0"/>
              <a:buChar char="•"/>
            </a:pPr>
            <a:r>
              <a:rPr lang="en-US" sz="1400" dirty="0"/>
              <a:t>Click on the data file in the data sources panel and drag the </a:t>
            </a:r>
            <a:r>
              <a:rPr lang="en-US" sz="1400" b="1" dirty="0"/>
              <a:t>Before</a:t>
            </a:r>
            <a:r>
              <a:rPr lang="en-US" sz="1400" dirty="0"/>
              <a:t> and </a:t>
            </a:r>
            <a:r>
              <a:rPr lang="en-US" sz="1400" b="1" dirty="0"/>
              <a:t>After</a:t>
            </a:r>
            <a:r>
              <a:rPr lang="en-US" sz="1400" dirty="0"/>
              <a:t> variables onto the Data variable drop zones on the study.</a:t>
            </a:r>
          </a:p>
          <a:p>
            <a:pPr marL="285750" indent="-285750">
              <a:buFont typeface="Arial" panose="020B0604020202020204" pitchFamily="34" charset="0"/>
              <a:buChar char="•"/>
            </a:pPr>
            <a:r>
              <a:rPr lang="en-US" sz="1400" dirty="0"/>
              <a:t>Set up the test as shown, and click Continue:</a:t>
            </a:r>
          </a:p>
        </p:txBody>
      </p:sp>
      <p:pic>
        <p:nvPicPr>
          <p:cNvPr id="13" name="Picture 12">
            <a:extLst>
              <a:ext uri="{FF2B5EF4-FFF2-40B4-BE49-F238E27FC236}">
                <a16:creationId xmlns:a16="http://schemas.microsoft.com/office/drawing/2014/main" id="{213D8E0B-D870-48C2-90DA-3D1D7899450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6981217" y="3060747"/>
            <a:ext cx="3652526" cy="3384712"/>
          </a:xfrm>
          <a:prstGeom prst="rect">
            <a:avLst/>
          </a:prstGeo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Paired Samples Wilcoxon Test Example Output</a:t>
            </a:r>
          </a:p>
        </p:txBody>
      </p:sp>
      <p:pic>
        <p:nvPicPr>
          <p:cNvPr id="7" name="Content Placeholder 6">
            <a:extLst>
              <a:ext uri="{FF2B5EF4-FFF2-40B4-BE49-F238E27FC236}">
                <a16:creationId xmlns:a16="http://schemas.microsoft.com/office/drawing/2014/main" id="{2F493CA0-C5C9-4E56-881A-26851EA6DDFC}"/>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964505" y="1331741"/>
            <a:ext cx="9966071" cy="5023700"/>
          </a:xfrm>
        </p:spPr>
      </p:pic>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3" name="Rectangle 2">
            <a:extLst>
              <a:ext uri="{FF2B5EF4-FFF2-40B4-BE49-F238E27FC236}">
                <a16:creationId xmlns:a16="http://schemas.microsoft.com/office/drawing/2014/main" id="{85AE399E-F6C6-4D68-AE46-DDBDA08DD960}"/>
              </a:ext>
            </a:extLst>
          </p:cNvPr>
          <p:cNvSpPr/>
          <p:nvPr/>
        </p:nvSpPr>
        <p:spPr>
          <a:xfrm>
            <a:off x="2571749" y="1860724"/>
            <a:ext cx="6362701" cy="253825"/>
          </a:xfrm>
          <a:prstGeom prst="rect">
            <a:avLst/>
          </a:prstGeom>
          <a:noFill/>
          <a:ln w="38100">
            <a:solidFill>
              <a:srgbClr val="FFD33B"/>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06844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408</Words>
  <Application>Microsoft Office PowerPoint</Application>
  <PresentationFormat>Widescreen</PresentationFormat>
  <Paragraphs>35</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Paired Samples Wilcoxon Signed Ranks Test</vt:lpstr>
      <vt:lpstr>Using EngineRoom</vt:lpstr>
      <vt:lpstr>Paired Samples Wilcoxon Test Example</vt:lpstr>
      <vt:lpstr>Paired Samples Wilcoxon Test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Katie Wenner</cp:lastModifiedBy>
  <cp:revision>23</cp:revision>
  <dcterms:created xsi:type="dcterms:W3CDTF">2020-09-22T21:11:07Z</dcterms:created>
  <dcterms:modified xsi:type="dcterms:W3CDTF">2020-10-30T21:43:19Z</dcterms:modified>
</cp:coreProperties>
</file>