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85417" autoAdjust="0"/>
  </p:normalViewPr>
  <p:slideViewPr>
    <p:cSldViewPr snapToGrid="0">
      <p:cViewPr varScale="1">
        <p:scale>
          <a:sx n="83" d="100"/>
          <a:sy n="83" d="100"/>
        </p:scale>
        <p:origin x="12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410157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Hypothesis: “Less than”</a:t>
            </a:r>
          </a:p>
          <a:p>
            <a:endParaRPr lang="en-US" dirty="0"/>
          </a:p>
          <a:p>
            <a:r>
              <a:rPr lang="en-US" dirty="0"/>
              <a:t>Desired risk/significance level (alpha): 0.10</a:t>
            </a:r>
          </a:p>
          <a:p>
            <a:endParaRPr lang="en-US" dirty="0"/>
          </a:p>
          <a:p>
            <a:r>
              <a:rPr lang="en-US" dirty="0"/>
              <a:t>Hypothesized Mean Difference: 0</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0194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Conclusion</a:t>
            </a:r>
          </a:p>
          <a:p>
            <a:pPr marL="171450" indent="-171450">
              <a:buFont typeface="Arial" panose="020B0604020202020204" pitchFamily="34" charset="0"/>
              <a:buChar char="•"/>
            </a:pPr>
            <a:r>
              <a:rPr lang="en-US" dirty="0"/>
              <a:t>The large p-value shows that there isn't enough evidence at the 10% level to show that the training program was effective.</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95603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non_param_onesign.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nptest_example_datasets.xlsx"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Paired Samples Sign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462392" cy="5149093"/>
          </a:xfrm>
        </p:spPr>
        <p:txBody>
          <a:bodyPr>
            <a:normAutofit fontScale="92500" lnSpcReduction="10000"/>
          </a:bodyPr>
          <a:lstStyle/>
          <a:p>
            <a:pPr marL="0" indent="0">
              <a:buNone/>
            </a:pPr>
            <a:r>
              <a:rPr lang="en-US" sz="1900" dirty="0"/>
              <a:t>When to use this tool</a:t>
            </a:r>
          </a:p>
          <a:p>
            <a:pPr marL="457200" lvl="1" indent="0">
              <a:lnSpc>
                <a:spcPct val="120000"/>
              </a:lnSpc>
              <a:buNone/>
            </a:pPr>
            <a:r>
              <a:rPr lang="en-US" sz="1500" dirty="0"/>
              <a:t>Use the Paired Samples Sign Test to compare the medians of two related (paired) continuous populations, such as 'Before' and 'After' measurements of test scores for the same group of subjects. As an example, a health insurance company compares the median sales of its associates before and after putting them through a new sales training program in order to test the effectiveness of the new program.</a:t>
            </a:r>
          </a:p>
          <a:p>
            <a:pPr marL="457200" lvl="1" indent="0">
              <a:lnSpc>
                <a:spcPct val="120000"/>
              </a:lnSpc>
              <a:buNone/>
            </a:pPr>
            <a:endParaRPr lang="en-US" sz="1500" dirty="0"/>
          </a:p>
          <a:p>
            <a:pPr marL="457200" lvl="1" indent="0">
              <a:lnSpc>
                <a:spcPct val="120000"/>
              </a:lnSpc>
              <a:buNone/>
            </a:pPr>
            <a:r>
              <a:rPr lang="en-US" sz="1500" dirty="0"/>
              <a:t>The test statistic is based on the median of the differences of the paired observations across the two samples and can be used on non-normal data.</a:t>
            </a:r>
          </a:p>
          <a:p>
            <a:pPr marL="457200" lvl="1" indent="0">
              <a:lnSpc>
                <a:spcPct val="120000"/>
              </a:lnSpc>
              <a:buNone/>
            </a:pPr>
            <a:endParaRPr lang="en-US" sz="1500" dirty="0"/>
          </a:p>
          <a:p>
            <a:pPr marL="457200" lvl="1" indent="0">
              <a:lnSpc>
                <a:spcPct val="120000"/>
              </a:lnSpc>
              <a:buNone/>
            </a:pPr>
            <a:r>
              <a:rPr lang="en-US" sz="1500" dirty="0"/>
              <a:t>The test makes the following assumptions:</a:t>
            </a:r>
          </a:p>
          <a:p>
            <a:pPr marL="1257300" lvl="2" indent="-342900">
              <a:lnSpc>
                <a:spcPct val="120000"/>
              </a:lnSpc>
              <a:buFont typeface="+mj-lt"/>
              <a:buAutoNum type="arabicPeriod"/>
            </a:pPr>
            <a:r>
              <a:rPr lang="en-US" sz="1500" dirty="0"/>
              <a:t>The data are continuous numeric.</a:t>
            </a:r>
          </a:p>
          <a:p>
            <a:pPr marL="1257300" lvl="2" indent="-342900">
              <a:lnSpc>
                <a:spcPct val="120000"/>
              </a:lnSpc>
              <a:buFont typeface="+mj-lt"/>
              <a:buAutoNum type="arabicPeriod"/>
            </a:pPr>
            <a:r>
              <a:rPr lang="en-US" sz="1500" dirty="0"/>
              <a:t>The units are randomly sampled.</a:t>
            </a:r>
          </a:p>
          <a:p>
            <a:pPr marL="457200" lvl="1" indent="0">
              <a:lnSpc>
                <a:spcPct val="120000"/>
              </a:lnSpc>
              <a:buNone/>
            </a:pPr>
            <a:r>
              <a:rPr lang="en-US" sz="1500" dirty="0"/>
              <a:t>If the distribution of differences is symmetric, use the Paired Samples Wilcoxon Signed Ranks Test instead.</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t="221" b="221"/>
          <a:stretch/>
        </p:blipFill>
        <p:spPr>
          <a:xfrm>
            <a:off x="6580700" y="1848033"/>
            <a:ext cx="5106084" cy="2849228"/>
          </a:xfrm>
        </p:spPr>
      </p:pic>
      <p:sp>
        <p:nvSpPr>
          <p:cNvPr id="4" name="TextBox 3">
            <a:hlinkClick r:id="rId4"/>
            <a:extLst>
              <a:ext uri="{FF2B5EF4-FFF2-40B4-BE49-F238E27FC236}">
                <a16:creationId xmlns:a16="http://schemas.microsoft.com/office/drawing/2014/main" id="{3FBD473F-F403-4C31-A72D-45075D01785B}"/>
              </a:ext>
            </a:extLst>
          </p:cNvPr>
          <p:cNvSpPr txBox="1"/>
          <p:nvPr/>
        </p:nvSpPr>
        <p:spPr>
          <a:xfrm>
            <a:off x="6506575" y="4708526"/>
            <a:ext cx="5562741"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https://media.moresteam.com/university/tutorials/nonint/new/non_param_onesign.mp4</a:t>
            </a:r>
          </a:p>
          <a:p>
            <a:endParaRPr lang="en-US" sz="1100" dirty="0">
              <a:solidFill>
                <a:schemeClr val="bg1">
                  <a:lumMod val="65000"/>
                </a:schemeClr>
              </a:solidFill>
            </a:endParaRP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Non-parametric &gt; Paired Samples Sign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768"/>
          <a:stretch/>
        </p:blipFill>
        <p:spPr>
          <a:xfrm>
            <a:off x="1179722" y="2351314"/>
            <a:ext cx="9832556" cy="3712602"/>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Paired Samples Sign Test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07" t="-256" r="-507" b="26043"/>
          <a:stretch/>
        </p:blipFill>
        <p:spPr>
          <a:xfrm>
            <a:off x="1915489" y="4306453"/>
            <a:ext cx="2470153" cy="1501886"/>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825625"/>
            <a:ext cx="4861141" cy="799713"/>
          </a:xfrm>
        </p:spPr>
        <p:txBody>
          <a:bodyPr>
            <a:normAutofit/>
          </a:bodyPr>
          <a:lstStyle/>
          <a:p>
            <a:pPr marL="0" indent="0">
              <a:buNone/>
            </a:pPr>
            <a:r>
              <a:rPr lang="en-US" sz="1400" dirty="0">
                <a:latin typeface="+mj-lt"/>
              </a:rPr>
              <a:t>You must have raw data to run this test. For the Paired samples test, make sure the number of observations in the two groups is equal.</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9441"/>
          </a:xfrm>
          <a:prstGeom prst="roundRect">
            <a:avLst/>
          </a:prstGeom>
          <a:noFill/>
          <a:ln w="28575">
            <a:noFill/>
          </a:ln>
        </p:spPr>
        <p:txBody>
          <a:bodyPr wrap="square" rtlCol="0">
            <a:spAutoFit/>
          </a:bodyPr>
          <a:lstStyle/>
          <a:p>
            <a:pPr algn="ctr"/>
            <a:r>
              <a:rPr lang="en-US" sz="1050" b="1" dirty="0">
                <a:solidFill>
                  <a:schemeClr val="bg1">
                    <a:lumMod val="50000"/>
                  </a:schemeClr>
                </a:solidFill>
              </a:rPr>
              <a:t>nptest_example_datasets.xlsx</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199" y="2773398"/>
            <a:ext cx="4948825" cy="1384995"/>
          </a:xfrm>
          <a:prstGeom prst="rect">
            <a:avLst/>
          </a:prstGeom>
          <a:noFill/>
        </p:spPr>
        <p:txBody>
          <a:bodyPr wrap="square">
            <a:spAutoFit/>
          </a:bodyPr>
          <a:lstStyle/>
          <a:p>
            <a:pPr marL="0" indent="0">
              <a:buNone/>
            </a:pPr>
            <a:r>
              <a:rPr lang="en-US" sz="1400" dirty="0"/>
              <a:t>Example:</a:t>
            </a:r>
          </a:p>
          <a:p>
            <a:pPr marL="0" indent="0">
              <a:buNone/>
            </a:pPr>
            <a:r>
              <a:rPr lang="en-US" sz="1400" b="0" i="0" dirty="0">
                <a:solidFill>
                  <a:srgbClr val="000000"/>
                </a:solidFill>
                <a:effectLst/>
                <a:latin typeface="+mj-lt"/>
              </a:rPr>
              <a:t>The data for this example consists of the Before and After sales of six associates who went through a new sales training program. We want to test, at the 10% level, whether the training was effective, i.e., is the median of the differences d = (Before - After) less than 0?</a:t>
            </a:r>
            <a:endParaRPr lang="en-US" sz="1400" dirty="0">
              <a:latin typeface="+mj-lt"/>
            </a:endParaRP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573069"/>
            <a:ext cx="5610726" cy="138499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the </a:t>
            </a:r>
            <a:r>
              <a:rPr lang="en-US" sz="1400" b="1" dirty="0"/>
              <a:t>Before</a:t>
            </a:r>
            <a:r>
              <a:rPr lang="en-US" sz="1400" dirty="0"/>
              <a:t> and </a:t>
            </a:r>
            <a:r>
              <a:rPr lang="en-US" sz="1400" b="1" dirty="0"/>
              <a:t>After</a:t>
            </a:r>
            <a:r>
              <a:rPr lang="en-US" sz="1400" dirty="0"/>
              <a:t> variables onto the Data variable drop zones on the study.</a:t>
            </a:r>
          </a:p>
          <a:p>
            <a:pPr marL="285750" indent="-285750">
              <a:buFont typeface="Arial" panose="020B0604020202020204" pitchFamily="34" charset="0"/>
              <a:buChar char="•"/>
            </a:pPr>
            <a:r>
              <a:rPr lang="en-US" sz="1400" dirty="0"/>
              <a:t>Set up the test as shown, and 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981217" y="3060747"/>
            <a:ext cx="3652525" cy="3384712"/>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Paired Samples Sign Test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64506" y="1331741"/>
            <a:ext cx="9966069" cy="5023700"/>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Rectangle 2">
            <a:extLst>
              <a:ext uri="{FF2B5EF4-FFF2-40B4-BE49-F238E27FC236}">
                <a16:creationId xmlns:a16="http://schemas.microsoft.com/office/drawing/2014/main" id="{85AE399E-F6C6-4D68-AE46-DDBDA08DD960}"/>
              </a:ext>
            </a:extLst>
          </p:cNvPr>
          <p:cNvSpPr/>
          <p:nvPr/>
        </p:nvSpPr>
        <p:spPr>
          <a:xfrm>
            <a:off x="2192055" y="1848199"/>
            <a:ext cx="8054235" cy="241298"/>
          </a:xfrm>
          <a:prstGeom prst="rect">
            <a:avLst/>
          </a:prstGeom>
          <a:noFill/>
          <a:ln w="38100">
            <a:solidFill>
              <a:srgbClr val="FFD33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381</Words>
  <Application>Microsoft Office PowerPoint</Application>
  <PresentationFormat>Widescreen</PresentationFormat>
  <Paragraphs>34</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Paired Samples Sign Test</vt:lpstr>
      <vt:lpstr>Using EngineRoom</vt:lpstr>
      <vt:lpstr>Paired Samples Sign Test Example</vt:lpstr>
      <vt:lpstr>Paired Samples Sign Test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23</cp:revision>
  <dcterms:created xsi:type="dcterms:W3CDTF">2020-09-22T21:11:07Z</dcterms:created>
  <dcterms:modified xsi:type="dcterms:W3CDTF">2020-10-30T21:42:10Z</dcterms:modified>
</cp:coreProperties>
</file>