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8CB9"/>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88860" autoAdjust="0"/>
  </p:normalViewPr>
  <p:slideViewPr>
    <p:cSldViewPr snapToGrid="0">
      <p:cViewPr varScale="1">
        <p:scale>
          <a:sx n="75" d="100"/>
          <a:sy n="75"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Open Sans" panose="020B0606030504020204" pitchFamily="34" charset="0"/>
              </a:rPr>
              <a:t>Note:</a:t>
            </a:r>
            <a:endParaRPr lang="en-US" b="0" i="0" dirty="0">
              <a:solidFill>
                <a:srgbClr val="000000"/>
              </a:solidFill>
              <a:effectLst/>
              <a:latin typeface="Open Sans" panose="020B0606030504020204" pitchFamily="34" charset="0"/>
            </a:endParaRP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You </a:t>
            </a:r>
            <a:r>
              <a:rPr lang="en-US" b="0" i="1" dirty="0">
                <a:solidFill>
                  <a:srgbClr val="000000"/>
                </a:solidFill>
                <a:effectLst/>
                <a:latin typeface="Open Sans" panose="020B0606030504020204" pitchFamily="34" charset="0"/>
              </a:rPr>
              <a:t>must</a:t>
            </a:r>
            <a:r>
              <a:rPr lang="en-US" b="0" i="0" dirty="0">
                <a:solidFill>
                  <a:srgbClr val="000000"/>
                </a:solidFill>
                <a:effectLst/>
                <a:latin typeface="Open Sans" panose="020B0606030504020204" pitchFamily="34" charset="0"/>
              </a:rPr>
              <a:t> have raw data to run this test. Summary data cannot be used to run the Multiple Variances test.</a:t>
            </a: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This test does not require that the groups be normally distributed.</a:t>
            </a:r>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84600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353276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The large p-value shows that the test is not significant - we can conclude that the variances do not differ significantly and proceed with the ANOVA test.</a:t>
            </a: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The ANOVA test procedure runs this test in the background as part of the assumptions check, so you do not have to run it before using an ANOVA test in EngineRoom.</a:t>
            </a: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601809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11/6/2020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11/6/2020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multi_var.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ace_delivery_data.csv"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Multiple (&gt;2) Variances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490411" cy="5187330"/>
          </a:xfrm>
        </p:spPr>
        <p:txBody>
          <a:bodyPr>
            <a:normAutofit/>
          </a:bodyPr>
          <a:lstStyle/>
          <a:p>
            <a:pPr marL="0" indent="0">
              <a:buNone/>
            </a:pPr>
            <a:r>
              <a:rPr lang="en-US" sz="1900" dirty="0"/>
              <a:t>When to use this tool</a:t>
            </a:r>
          </a:p>
          <a:p>
            <a:pPr marL="457200" lvl="1" indent="0">
              <a:lnSpc>
                <a:spcPct val="120000"/>
              </a:lnSpc>
              <a:buNone/>
            </a:pPr>
            <a:r>
              <a:rPr lang="en-US" sz="1400" dirty="0">
                <a:latin typeface="+mj-lt"/>
              </a:rPr>
              <a:t>Use the Multiple (&gt; 2) Variances Test, also called the Homogeneity of Variances test, to compare the variances of multiple independent populations. For example, you want to run an ANOVA to test whether 3 group means are the same, but you first have to validate that the variances of the 3 groups are equal, to satisfy the equal variances assumption made by the ANOVA test.</a:t>
            </a:r>
          </a:p>
          <a:p>
            <a:pPr marL="457200" lvl="1" indent="0">
              <a:lnSpc>
                <a:spcPct val="120000"/>
              </a:lnSpc>
              <a:buNone/>
            </a:pPr>
            <a:endParaRPr lang="en-US" dirty="0">
              <a:latin typeface="+mj-lt"/>
            </a:endParaRPr>
          </a:p>
          <a:p>
            <a:pPr marL="457200" lvl="1" indent="0">
              <a:lnSpc>
                <a:spcPct val="120000"/>
              </a:lnSpc>
              <a:buNone/>
            </a:pPr>
            <a:r>
              <a:rPr lang="en-US" sz="1400" dirty="0">
                <a:latin typeface="+mj-lt"/>
              </a:rPr>
              <a:t>EngineRoom uses the Modified </a:t>
            </a:r>
            <a:r>
              <a:rPr lang="en-US" sz="1400" dirty="0" err="1">
                <a:latin typeface="+mj-lt"/>
              </a:rPr>
              <a:t>Levene</a:t>
            </a:r>
            <a:r>
              <a:rPr lang="en-US" sz="1400" dirty="0">
                <a:latin typeface="+mj-lt"/>
              </a:rPr>
              <a:t> test to evaluate the variances, which makes the following assumptions:</a:t>
            </a:r>
          </a:p>
          <a:p>
            <a:pPr marL="800100" lvl="1" indent="-342900">
              <a:lnSpc>
                <a:spcPct val="120000"/>
              </a:lnSpc>
              <a:buFont typeface="+mj-lt"/>
              <a:buAutoNum type="arabicPeriod"/>
            </a:pPr>
            <a:r>
              <a:rPr lang="en-US" sz="1400" dirty="0">
                <a:latin typeface="+mj-lt"/>
              </a:rPr>
              <a:t>The data variables are continuous.</a:t>
            </a:r>
          </a:p>
          <a:p>
            <a:pPr marL="800100" lvl="1" indent="-342900">
              <a:lnSpc>
                <a:spcPct val="120000"/>
              </a:lnSpc>
              <a:buFont typeface="+mj-lt"/>
              <a:buAutoNum type="arabicPeriod"/>
            </a:pPr>
            <a:r>
              <a:rPr lang="en-US" sz="1400" dirty="0">
                <a:latin typeface="+mj-lt"/>
              </a:rPr>
              <a:t>The observations within the variables are randomly sampled.</a:t>
            </a:r>
          </a:p>
          <a:p>
            <a:pPr marL="800100" lvl="1" indent="-342900">
              <a:lnSpc>
                <a:spcPct val="120000"/>
              </a:lnSpc>
              <a:buFont typeface="+mj-lt"/>
              <a:buAutoNum type="arabicPeriod"/>
            </a:pPr>
            <a:r>
              <a:rPr lang="en-US" sz="1400" dirty="0">
                <a:latin typeface="+mj-lt"/>
              </a:rPr>
              <a:t>The data variables are independent of each other.</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t="59" b="59"/>
          <a:stretch/>
        </p:blipFill>
        <p:spPr>
          <a:xfrm>
            <a:off x="6662986" y="1690688"/>
            <a:ext cx="4702845" cy="2628649"/>
          </a:xfrm>
        </p:spPr>
      </p:pic>
      <p:sp>
        <p:nvSpPr>
          <p:cNvPr id="4" name="TextBox 3">
            <a:hlinkClick r:id="rId4"/>
            <a:extLst>
              <a:ext uri="{FF2B5EF4-FFF2-40B4-BE49-F238E27FC236}">
                <a16:creationId xmlns:a16="http://schemas.microsoft.com/office/drawing/2014/main" id="{A727FA3C-6F95-4B22-8CEB-B970C9C4AF83}"/>
              </a:ext>
            </a:extLst>
          </p:cNvPr>
          <p:cNvSpPr txBox="1"/>
          <p:nvPr/>
        </p:nvSpPr>
        <p:spPr>
          <a:xfrm>
            <a:off x="6662986" y="4319337"/>
            <a:ext cx="4847802"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https://media.moresteam.com/university/tutorials/nonint/new/multi_var.mp4</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7222958" cy="525689"/>
          </a:xfrm>
        </p:spPr>
        <p:txBody>
          <a:bodyPr/>
          <a:lstStyle/>
          <a:p>
            <a:pPr marL="0" indent="0">
              <a:buNone/>
            </a:pPr>
            <a:r>
              <a:rPr lang="en-US" dirty="0"/>
              <a:t>Analyze &gt; Parametric &gt; Multiple Variances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l="-57" r="57" b="25392"/>
          <a:stretch/>
        </p:blipFill>
        <p:spPr>
          <a:xfrm>
            <a:off x="1153449" y="2272433"/>
            <a:ext cx="9885101" cy="4324124"/>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Multiple Variances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b="33516"/>
          <a:stretch/>
        </p:blipFill>
        <p:spPr>
          <a:xfrm>
            <a:off x="1184049" y="4376654"/>
            <a:ext cx="2649068" cy="1744579"/>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3529262" cy="1495091"/>
          </a:xfrm>
        </p:spPr>
        <p:txBody>
          <a:bodyPr>
            <a:normAutofit/>
          </a:bodyPr>
          <a:lstStyle/>
          <a:p>
            <a:pPr marL="0" indent="0">
              <a:buNone/>
            </a:pPr>
            <a:r>
              <a:rPr lang="en-US" sz="1400" dirty="0"/>
              <a:t>You can only use this test on raw data. The data variables may be in separate columns, or in a single column with a second column containing the group IDs.</a:t>
            </a:r>
            <a:endParaRPr lang="en-US" sz="1200" dirty="0"/>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0928"/>
          </a:xfrm>
          <a:prstGeom prst="roundRect">
            <a:avLst/>
          </a:prstGeom>
          <a:noFill/>
          <a:ln w="28575">
            <a:noFill/>
          </a:ln>
        </p:spPr>
        <p:txBody>
          <a:bodyPr wrap="square" rtlCol="0">
            <a:spAutoFit/>
          </a:bodyPr>
          <a:lstStyle/>
          <a:p>
            <a:pPr algn="ctr"/>
            <a:r>
              <a:rPr lang="en-US" sz="1050" b="1" dirty="0">
                <a:solidFill>
                  <a:schemeClr val="bg1">
                    <a:lumMod val="50000"/>
                  </a:schemeClr>
                </a:solidFill>
              </a:rPr>
              <a:t>ace_delivery_data.csv</a:t>
            </a:r>
          </a:p>
        </p:txBody>
      </p:sp>
      <p:sp>
        <p:nvSpPr>
          <p:cNvPr id="5" name="TextBox 4">
            <a:extLst>
              <a:ext uri="{FF2B5EF4-FFF2-40B4-BE49-F238E27FC236}">
                <a16:creationId xmlns:a16="http://schemas.microsoft.com/office/drawing/2014/main" id="{6381734E-0AB9-4B4D-AA80-129989CE0079}"/>
              </a:ext>
            </a:extLst>
          </p:cNvPr>
          <p:cNvSpPr txBox="1"/>
          <p:nvPr/>
        </p:nvSpPr>
        <p:spPr>
          <a:xfrm>
            <a:off x="838199" y="2844787"/>
            <a:ext cx="3340769" cy="1384995"/>
          </a:xfrm>
          <a:prstGeom prst="rect">
            <a:avLst/>
          </a:prstGeom>
          <a:noFill/>
        </p:spPr>
        <p:txBody>
          <a:bodyPr wrap="square" rtlCol="0">
            <a:spAutoFit/>
          </a:bodyPr>
          <a:lstStyle/>
          <a:p>
            <a:r>
              <a:rPr lang="en-US" sz="1400" dirty="0"/>
              <a:t>In this example, we have data on the time taken to complete deliveries using three different routes. We will use the standalone Multiple Variances test from the Parametric menu to test whether the route variances differ significantly.</a:t>
            </a:r>
          </a:p>
        </p:txBody>
      </p:sp>
      <p:sp>
        <p:nvSpPr>
          <p:cNvPr id="10" name="Text Placeholder 3">
            <a:extLst>
              <a:ext uri="{FF2B5EF4-FFF2-40B4-BE49-F238E27FC236}">
                <a16:creationId xmlns:a16="http://schemas.microsoft.com/office/drawing/2014/main" id="{DB997CCD-9EC1-44F6-BD67-73BD063F4C22}"/>
              </a:ext>
            </a:extLst>
          </p:cNvPr>
          <p:cNvSpPr txBox="1">
            <a:spLocks/>
          </p:cNvSpPr>
          <p:nvPr/>
        </p:nvSpPr>
        <p:spPr>
          <a:xfrm>
            <a:off x="5863391" y="1825624"/>
            <a:ext cx="3529262" cy="14950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Steps:</a:t>
            </a:r>
            <a:endParaRPr lang="en-US" sz="1400" dirty="0"/>
          </a:p>
          <a:p>
            <a:r>
              <a:rPr lang="en-US" sz="1400" dirty="0"/>
              <a:t>Drag each route variable onto the Data variable drop zones which appear on the study.</a:t>
            </a:r>
          </a:p>
          <a:p>
            <a:r>
              <a:rPr lang="en-US" sz="1400" dirty="0"/>
              <a:t>Click “Continue”:</a:t>
            </a:r>
          </a:p>
        </p:txBody>
      </p:sp>
      <p:pic>
        <p:nvPicPr>
          <p:cNvPr id="16" name="Picture 15" descr="A picture containing graphical user interface&#10;&#10;Description automatically generated">
            <a:extLst>
              <a:ext uri="{FF2B5EF4-FFF2-40B4-BE49-F238E27FC236}">
                <a16:creationId xmlns:a16="http://schemas.microsoft.com/office/drawing/2014/main" id="{6F91D494-9E9E-4389-A39C-852B6D5854C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96000" y="3320715"/>
            <a:ext cx="5086611" cy="3124361"/>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a:xfrm>
            <a:off x="838200" y="369263"/>
            <a:ext cx="10515600" cy="1325563"/>
          </a:xfrm>
        </p:spPr>
        <p:txBody>
          <a:bodyPr/>
          <a:lstStyle/>
          <a:p>
            <a:r>
              <a:rPr lang="en-US" dirty="0"/>
              <a:t>Multiple Variances Output</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5" name="Content Placeholder 4" descr="Graphical user interface&#10;&#10;Description automatically generated">
            <a:extLst>
              <a:ext uri="{FF2B5EF4-FFF2-40B4-BE49-F238E27FC236}">
                <a16:creationId xmlns:a16="http://schemas.microsoft.com/office/drawing/2014/main" id="{3D5821E2-5EFD-4402-ABFD-FC5D55098FEA}"/>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788045" y="1546503"/>
            <a:ext cx="8041105" cy="4243725"/>
          </a:xfrm>
        </p:spPr>
      </p:pic>
    </p:spTree>
    <p:extLst>
      <p:ext uri="{BB962C8B-B14F-4D97-AF65-F5344CB8AC3E}">
        <p14:creationId xmlns:p14="http://schemas.microsoft.com/office/powerpoint/2010/main" val="2482504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368</Words>
  <Application>Microsoft Office PowerPoint</Application>
  <PresentationFormat>Widescreen</PresentationFormat>
  <Paragraphs>29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Open Sans</vt:lpstr>
      <vt:lpstr>Office Theme</vt:lpstr>
      <vt:lpstr>Multiple (&gt;2) Variances Test</vt:lpstr>
      <vt:lpstr>Using EngineRoom</vt:lpstr>
      <vt:lpstr>Multiple Variances Example</vt:lpstr>
      <vt:lpstr>Multiple Variances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28</cp:revision>
  <dcterms:created xsi:type="dcterms:W3CDTF">2020-09-22T21:11:07Z</dcterms:created>
  <dcterms:modified xsi:type="dcterms:W3CDTF">2020-11-06T22:27:45Z</dcterms:modified>
</cp:coreProperties>
</file>