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61" r:id="rId3"/>
    <p:sldId id="262" r:id="rId4"/>
    <p:sldId id="263" r:id="rId5"/>
    <p:sldId id="266" r:id="rId6"/>
    <p:sldId id="264"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C51"/>
    <a:srgbClr val="5C9833"/>
    <a:srgbClr val="EC55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9" autoAdjust="0"/>
    <p:restoredTop sz="78571" autoAdjust="0"/>
  </p:normalViewPr>
  <p:slideViewPr>
    <p:cSldViewPr snapToGrid="0">
      <p:cViewPr varScale="1">
        <p:scale>
          <a:sx n="84" d="100"/>
          <a:sy n="84" d="100"/>
        </p:scale>
        <p:origin x="4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DD2629-3B0D-42F8-B36C-08113B99121D}" type="datetimeFigureOut">
              <a:rPr lang="en-US" smtClean="0"/>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187927-3E4B-4800-B469-7E8E4F2BE502}" type="slidenum">
              <a:rPr lang="en-US" smtClean="0"/>
              <a:t>‹#›</a:t>
            </a:fld>
            <a:endParaRPr lang="en-US"/>
          </a:p>
        </p:txBody>
      </p:sp>
    </p:spTree>
    <p:extLst>
      <p:ext uri="{BB962C8B-B14F-4D97-AF65-F5344CB8AC3E}">
        <p14:creationId xmlns:p14="http://schemas.microsoft.com/office/powerpoint/2010/main" val="1575087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 </a:t>
            </a:r>
          </a:p>
          <a:p>
            <a:pPr marL="171450" indent="-171450">
              <a:buFont typeface="Arial" panose="020B0604020202020204" pitchFamily="34" charset="0"/>
              <a:buChar char="•"/>
            </a:pPr>
            <a:r>
              <a:rPr lang="en-US" dirty="0"/>
              <a:t>Nominal (categorical with multiple levels) X variables must be converted to binary indicator/dummy variables before using them in the analysis.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 example below is worked out with the Guided Mode disabled, so it combines some steps in one dialog box. You can enable or disable Guided Mode from the User menu at the top right of the EngineRoom workspace.</a:t>
            </a:r>
          </a:p>
        </p:txBody>
      </p:sp>
      <p:sp>
        <p:nvSpPr>
          <p:cNvPr id="4" name="Slide Number Placeholder 3"/>
          <p:cNvSpPr>
            <a:spLocks noGrp="1"/>
          </p:cNvSpPr>
          <p:nvPr>
            <p:ph type="sldNum" sz="quarter" idx="5"/>
          </p:nvPr>
        </p:nvSpPr>
        <p:spPr/>
        <p:txBody>
          <a:bodyPr/>
          <a:lstStyle/>
          <a:p>
            <a:fld id="{57187927-3E4B-4800-B469-7E8E4F2BE502}" type="slidenum">
              <a:rPr lang="en-US" smtClean="0"/>
              <a:t>3</a:t>
            </a:fld>
            <a:endParaRPr lang="en-US"/>
          </a:p>
        </p:txBody>
      </p:sp>
    </p:spTree>
    <p:extLst>
      <p:ext uri="{BB962C8B-B14F-4D97-AF65-F5344CB8AC3E}">
        <p14:creationId xmlns:p14="http://schemas.microsoft.com/office/powerpoint/2010/main" val="3532760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Output Notes:</a:t>
            </a:r>
          </a:p>
          <a:p>
            <a:pPr marL="171450" indent="-171450">
              <a:buFont typeface="Arial" panose="020B0604020202020204" pitchFamily="34" charset="0"/>
              <a:buChar char="•"/>
            </a:pPr>
            <a:r>
              <a:rPr lang="en-US" b="0" i="0" dirty="0">
                <a:solidFill>
                  <a:srgbClr val="000000"/>
                </a:solidFill>
                <a:effectLst/>
                <a:latin typeface="Open Sans" panose="020B0606030504020204" pitchFamily="34" charset="0"/>
              </a:rPr>
              <a:t>All of the X variables dragged on to the study are included in the model. The significant p-values are flagged.</a:t>
            </a:r>
          </a:p>
          <a:p>
            <a:pPr marL="171450" indent="-171450">
              <a:buFont typeface="Arial" panose="020B0604020202020204" pitchFamily="34" charset="0"/>
              <a:buChar char="•"/>
            </a:pPr>
            <a:r>
              <a:rPr lang="en-US" b="0" dirty="0"/>
              <a:t>At this point you can simplify the model manually by dragging off individual non-significant X variables one at a time until all the terms remaining in the model are significant.</a:t>
            </a:r>
          </a:p>
        </p:txBody>
      </p:sp>
      <p:sp>
        <p:nvSpPr>
          <p:cNvPr id="4" name="Slide Number Placeholder 3"/>
          <p:cNvSpPr>
            <a:spLocks noGrp="1"/>
          </p:cNvSpPr>
          <p:nvPr>
            <p:ph type="sldNum" sz="quarter" idx="5"/>
          </p:nvPr>
        </p:nvSpPr>
        <p:spPr/>
        <p:txBody>
          <a:bodyPr/>
          <a:lstStyle/>
          <a:p>
            <a:fld id="{57187927-3E4B-4800-B469-7E8E4F2BE502}" type="slidenum">
              <a:rPr lang="en-US" smtClean="0"/>
              <a:t>4</a:t>
            </a:fld>
            <a:endParaRPr lang="en-US"/>
          </a:p>
        </p:txBody>
      </p:sp>
    </p:spTree>
    <p:extLst>
      <p:ext uri="{BB962C8B-B14F-4D97-AF65-F5344CB8AC3E}">
        <p14:creationId xmlns:p14="http://schemas.microsoft.com/office/powerpoint/2010/main" val="705641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57187927-3E4B-4800-B469-7E8E4F2BE502}" type="slidenum">
              <a:rPr lang="en-US" smtClean="0"/>
              <a:t>5</a:t>
            </a:fld>
            <a:endParaRPr lang="en-US"/>
          </a:p>
        </p:txBody>
      </p:sp>
    </p:spTree>
    <p:extLst>
      <p:ext uri="{BB962C8B-B14F-4D97-AF65-F5344CB8AC3E}">
        <p14:creationId xmlns:p14="http://schemas.microsoft.com/office/powerpoint/2010/main" val="1859817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187927-3E4B-4800-B469-7E8E4F2BE502}" type="slidenum">
              <a:rPr lang="en-US" smtClean="0"/>
              <a:t>6</a:t>
            </a:fld>
            <a:endParaRPr lang="en-US"/>
          </a:p>
        </p:txBody>
      </p:sp>
    </p:spTree>
    <p:extLst>
      <p:ext uri="{BB962C8B-B14F-4D97-AF65-F5344CB8AC3E}">
        <p14:creationId xmlns:p14="http://schemas.microsoft.com/office/powerpoint/2010/main" val="3116630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187927-3E4B-4800-B469-7E8E4F2BE502}" type="slidenum">
              <a:rPr lang="en-US" smtClean="0"/>
              <a:t>7</a:t>
            </a:fld>
            <a:endParaRPr lang="en-US"/>
          </a:p>
        </p:txBody>
      </p:sp>
    </p:spTree>
    <p:extLst>
      <p:ext uri="{BB962C8B-B14F-4D97-AF65-F5344CB8AC3E}">
        <p14:creationId xmlns:p14="http://schemas.microsoft.com/office/powerpoint/2010/main" val="576529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64E4F-1A35-4E16-AA43-A9132E3EE7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C7A6E9-76B6-46C6-A4A3-C258B3D0F6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E01CE7-6BF9-4457-8454-F1D5A993DAF7}"/>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28E62554-9DB0-4C81-8F3D-23F2097FC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F2AFA-3070-4BD6-83AC-85EE1C26CAA0}"/>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652213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E446-02E8-4723-A03F-D3E99EB337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B3A148-B1FD-44DD-ACB0-5309398EFF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3F4043-9855-4398-968A-109578FCA0C7}"/>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22E05971-F4DF-49F7-90CB-CE447A5083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872770-14A7-4924-BE94-8ACD3C757524}"/>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478587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F6CF63-7DA5-4347-90FC-B926F84E7B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A18029-C821-4F16-8EA5-03CB0D7C0F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5E7F9D-F5C6-418E-B0CE-2A41A8070BC0}"/>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0C93F0FD-299C-4260-93D4-30FFEFA079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5B095B-6720-49D0-B887-BBF043129F17}"/>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10961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05075-7589-4CEC-AB36-9AE261D430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884923-89D1-4A14-B5DE-5426CACA2E8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0817174-298F-47A1-A710-1303F4C1C4D8}"/>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4A0E1EA2-D9FA-459D-A40E-540F1DF686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4A142A-049D-49DF-B19D-6873C00ABFB1}"/>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955600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C616E-EB54-44A8-85B4-7E46BCC855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2B223A-2F95-4D0D-B28A-BB84F5547D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B31F3B-D0F1-41F7-AD78-5F730BED7534}"/>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7E7A2C8C-7730-438B-8BF0-3486C70FB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639BF-FF29-48C2-BBD7-BDEE2BBE94E7}"/>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93794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301E0-F4CB-436E-890F-B7EAD0A788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479B0B-FDF2-4A3C-A779-C60C1BC057BF}"/>
              </a:ext>
            </a:extLst>
          </p:cNvPr>
          <p:cNvSpPr>
            <a:spLocks noGrp="1"/>
          </p:cNvSpPr>
          <p:nvPr>
            <p:ph sz="half" idx="1"/>
          </p:nvPr>
        </p:nvSpPr>
        <p:spPr>
          <a:xfrm>
            <a:off x="838200" y="1825625"/>
            <a:ext cx="5181600" cy="4351338"/>
          </a:xfrm>
        </p:spPr>
        <p:txBody>
          <a:bodyPr/>
          <a:lstStyle>
            <a:lvl1pPr>
              <a:defRPr sz="1800"/>
            </a:lvl1pPr>
            <a:lvl2pPr>
              <a:defRPr sz="1600"/>
            </a:lvl2pPr>
            <a:lvl3pPr>
              <a:defRPr sz="1400"/>
            </a:lvl3pPr>
            <a:lvl4pPr>
              <a:defRPr sz="12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60E4-BF7F-4509-8802-790C32403817}"/>
              </a:ext>
            </a:extLst>
          </p:cNvPr>
          <p:cNvSpPr>
            <a:spLocks noGrp="1"/>
          </p:cNvSpPr>
          <p:nvPr>
            <p:ph sz="half" idx="2"/>
          </p:nvPr>
        </p:nvSpPr>
        <p:spPr>
          <a:xfrm>
            <a:off x="6172200" y="1825625"/>
            <a:ext cx="5181600" cy="4351338"/>
          </a:xfrm>
        </p:spPr>
        <p:txBody>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E047F38B-CDF2-4BC2-8765-F3478F7139FB}"/>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6" name="Footer Placeholder 5">
            <a:extLst>
              <a:ext uri="{FF2B5EF4-FFF2-40B4-BE49-F238E27FC236}">
                <a16:creationId xmlns:a16="http://schemas.microsoft.com/office/drawing/2014/main" id="{BCB686E1-2216-4966-B377-67991100E5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05BDDF-9FA4-4707-8111-3745F55E4AF4}"/>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427641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D406D-1A3F-44E4-8F42-3E93F1DC06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8D7BA2-FC6A-40D4-AA8D-70E8A9FA42AD}"/>
              </a:ext>
            </a:extLst>
          </p:cNvPr>
          <p:cNvSpPr>
            <a:spLocks noGrp="1"/>
          </p:cNvSpPr>
          <p:nvPr>
            <p:ph type="body" idx="1"/>
          </p:nvPr>
        </p:nvSpPr>
        <p:spPr>
          <a:xfrm>
            <a:off x="839788" y="1681163"/>
            <a:ext cx="5157787" cy="823912"/>
          </a:xfrm>
        </p:spPr>
        <p:txBody>
          <a:bodyPr anchor="b">
            <a:norm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1776F5D6-5B8C-4B79-80B9-9477E1541ABB}"/>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17B7FA4-929A-4C1A-B622-D1DBE9114247}"/>
              </a:ext>
            </a:extLst>
          </p:cNvPr>
          <p:cNvSpPr>
            <a:spLocks noGrp="1"/>
          </p:cNvSpPr>
          <p:nvPr>
            <p:ph type="body" sz="quarter" idx="3"/>
          </p:nvPr>
        </p:nvSpPr>
        <p:spPr>
          <a:xfrm>
            <a:off x="6172200" y="1681163"/>
            <a:ext cx="5183188" cy="823912"/>
          </a:xfrm>
        </p:spPr>
        <p:txBody>
          <a:bodyPr anchor="b">
            <a:norm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836DFD1-7EBE-40D1-B234-C9282580F9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60D1D6-F6A3-44D9-BCD4-F6D332C930DA}"/>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8" name="Footer Placeholder 7">
            <a:extLst>
              <a:ext uri="{FF2B5EF4-FFF2-40B4-BE49-F238E27FC236}">
                <a16:creationId xmlns:a16="http://schemas.microsoft.com/office/drawing/2014/main" id="{822BDA12-D010-4558-929A-418EE6E5BD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AC51FB-AB99-4566-BEF5-940E36D9B625}"/>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333041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E65B2-44FE-453E-BA68-15728A2145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EB4B4A-C183-497E-B6AD-04407028602F}"/>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4" name="Footer Placeholder 3">
            <a:extLst>
              <a:ext uri="{FF2B5EF4-FFF2-40B4-BE49-F238E27FC236}">
                <a16:creationId xmlns:a16="http://schemas.microsoft.com/office/drawing/2014/main" id="{00F4FD46-BBE5-48AF-A125-AB4996EDF0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80C7D9-74C0-44C0-81D0-2A5E2FCAB800}"/>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78533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42EB57-9F5C-40E2-9776-7848A6D7CE15}"/>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3" name="Footer Placeholder 2">
            <a:extLst>
              <a:ext uri="{FF2B5EF4-FFF2-40B4-BE49-F238E27FC236}">
                <a16:creationId xmlns:a16="http://schemas.microsoft.com/office/drawing/2014/main" id="{ADC52C5D-1750-4018-A675-F86BC3A028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DC9827-AF44-4B83-A9EC-64EE6BA12A35}"/>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3540295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7212D-DBEC-4732-A37C-B61CD256691D}"/>
              </a:ext>
            </a:extLst>
          </p:cNvPr>
          <p:cNvSpPr>
            <a:spLocks noGrp="1"/>
          </p:cNvSpPr>
          <p:nvPr>
            <p:ph type="title"/>
          </p:nvPr>
        </p:nvSpPr>
        <p:spPr>
          <a:xfrm>
            <a:off x="839788" y="457200"/>
            <a:ext cx="3932237" cy="1600200"/>
          </a:xfrm>
        </p:spPr>
        <p:txBody>
          <a:bodyPr anchor="b">
            <a:normAutofit/>
          </a:bodyPr>
          <a:lstStyle>
            <a:lvl1pPr>
              <a:defRPr sz="1800"/>
            </a:lvl1pPr>
          </a:lstStyle>
          <a:p>
            <a:r>
              <a:rPr lang="en-US" dirty="0"/>
              <a:t>Click to edit Master title style</a:t>
            </a:r>
          </a:p>
        </p:txBody>
      </p:sp>
      <p:sp>
        <p:nvSpPr>
          <p:cNvPr id="3" name="Content Placeholder 2">
            <a:extLst>
              <a:ext uri="{FF2B5EF4-FFF2-40B4-BE49-F238E27FC236}">
                <a16:creationId xmlns:a16="http://schemas.microsoft.com/office/drawing/2014/main" id="{9D40988C-1BB2-4A7E-8E91-843BCDA930D4}"/>
              </a:ext>
            </a:extLst>
          </p:cNvPr>
          <p:cNvSpPr>
            <a:spLocks noGrp="1"/>
          </p:cNvSpPr>
          <p:nvPr>
            <p:ph idx="1"/>
          </p:nvPr>
        </p:nvSpPr>
        <p:spPr>
          <a:xfrm>
            <a:off x="5183188" y="987425"/>
            <a:ext cx="6172200" cy="4873625"/>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5665B06-C9DA-49BC-96BE-B2AE6E4E4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1F1DD31-EE05-4E0A-A560-BC84F797D647}"/>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6" name="Footer Placeholder 5">
            <a:extLst>
              <a:ext uri="{FF2B5EF4-FFF2-40B4-BE49-F238E27FC236}">
                <a16:creationId xmlns:a16="http://schemas.microsoft.com/office/drawing/2014/main" id="{5598E670-FAD3-4DF3-BA52-28E8A91343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E60E6D-0D42-4EA1-8CE5-9FA9FF7266B9}"/>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117106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48B42-88B3-41EF-B081-6B491EB1B430}"/>
              </a:ext>
            </a:extLst>
          </p:cNvPr>
          <p:cNvSpPr>
            <a:spLocks noGrp="1"/>
          </p:cNvSpPr>
          <p:nvPr>
            <p:ph type="title"/>
          </p:nvPr>
        </p:nvSpPr>
        <p:spPr>
          <a:xfrm>
            <a:off x="839788" y="457200"/>
            <a:ext cx="3932237" cy="1600200"/>
          </a:xfrm>
        </p:spPr>
        <p:txBody>
          <a:bodyPr anchor="b">
            <a:normAutofit/>
          </a:bodyPr>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E6AEE566-E3CE-43A6-9FCD-9794F0D967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D9045A-24B3-4956-806C-15C9F6CCA7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7A6C86-64B0-4939-A7CF-408FBCA3EE24}"/>
              </a:ext>
            </a:extLst>
          </p:cNvPr>
          <p:cNvSpPr>
            <a:spLocks noGrp="1"/>
          </p:cNvSpPr>
          <p:nvPr>
            <p:ph type="dt" sz="half" idx="10"/>
          </p:nvPr>
        </p:nvSpPr>
        <p:spPr/>
        <p:txBody>
          <a:bodyPr/>
          <a:lstStyle/>
          <a:p>
            <a:fld id="{4198E5E3-5AD7-4DBE-8394-E18C9BED7EE5}" type="datetimeFigureOut">
              <a:rPr lang="en-US" smtClean="0"/>
              <a:t>5/19/2026</a:t>
            </a:fld>
            <a:endParaRPr lang="en-US"/>
          </a:p>
        </p:txBody>
      </p:sp>
      <p:sp>
        <p:nvSpPr>
          <p:cNvPr id="6" name="Footer Placeholder 5">
            <a:extLst>
              <a:ext uri="{FF2B5EF4-FFF2-40B4-BE49-F238E27FC236}">
                <a16:creationId xmlns:a16="http://schemas.microsoft.com/office/drawing/2014/main" id="{4F49B7E6-D896-4817-9F3D-5CDFB9EA06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0558D8-D84F-43BA-AAF0-5144BEACEB51}"/>
              </a:ext>
            </a:extLst>
          </p:cNvPr>
          <p:cNvSpPr>
            <a:spLocks noGrp="1"/>
          </p:cNvSpPr>
          <p:nvPr>
            <p:ph type="sldNum" sz="quarter" idx="12"/>
          </p:nvPr>
        </p:nvSpPr>
        <p:spPr/>
        <p:txBody>
          <a:bodyPr/>
          <a:lstStyle/>
          <a:p>
            <a:fld id="{1CAA0DF5-F19E-432D-8E8E-A992A890A03B}" type="slidenum">
              <a:rPr lang="en-US" smtClean="0"/>
              <a:t>‹#›</a:t>
            </a:fld>
            <a:endParaRPr lang="en-US"/>
          </a:p>
        </p:txBody>
      </p:sp>
    </p:spTree>
    <p:extLst>
      <p:ext uri="{BB962C8B-B14F-4D97-AF65-F5344CB8AC3E}">
        <p14:creationId xmlns:p14="http://schemas.microsoft.com/office/powerpoint/2010/main" val="2500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27D4D1-4E64-400D-BBE8-2916464982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E5FD93-26DD-4230-A14D-31ABB18575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B8F7014-86DC-4D51-B755-035C525884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8E5E3-5AD7-4DBE-8394-E18C9BED7EE5}" type="datetimeFigureOut">
              <a:rPr lang="en-US" smtClean="0"/>
              <a:t>5/19/2026</a:t>
            </a:fld>
            <a:endParaRPr lang="en-US"/>
          </a:p>
        </p:txBody>
      </p:sp>
      <p:sp>
        <p:nvSpPr>
          <p:cNvPr id="5" name="Footer Placeholder 4">
            <a:extLst>
              <a:ext uri="{FF2B5EF4-FFF2-40B4-BE49-F238E27FC236}">
                <a16:creationId xmlns:a16="http://schemas.microsoft.com/office/drawing/2014/main" id="{349FF26A-682C-4DEA-949C-8FB164A1D0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C655A0-A8D7-4E30-A78A-A976FCBA7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A0DF5-F19E-432D-8E8E-A992A890A03B}" type="slidenum">
              <a:rPr lang="en-US" smtClean="0"/>
              <a:t>‹#›</a:t>
            </a:fld>
            <a:endParaRPr lang="en-US"/>
          </a:p>
        </p:txBody>
      </p:sp>
    </p:spTree>
    <p:extLst>
      <p:ext uri="{BB962C8B-B14F-4D97-AF65-F5344CB8AC3E}">
        <p14:creationId xmlns:p14="http://schemas.microsoft.com/office/powerpoint/2010/main" val="2597728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edia.moresteam.com/university/tutorials/nonint/new/multi_reg.mp4" TargetMode="External"/><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media.moresteam.com/university/downloads/nurse_turnover_data.xlsx" TargetMode="External"/><Relationship Id="rId5" Type="http://schemas.openxmlformats.org/officeDocument/2006/relationships/image" Target="../media/image1.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5BFCE-2B99-4E4B-B0A4-403CE93E3B6A}"/>
              </a:ext>
            </a:extLst>
          </p:cNvPr>
          <p:cNvSpPr>
            <a:spLocks noGrp="1"/>
          </p:cNvSpPr>
          <p:nvPr>
            <p:ph type="title"/>
          </p:nvPr>
        </p:nvSpPr>
        <p:spPr/>
        <p:txBody>
          <a:bodyPr/>
          <a:lstStyle/>
          <a:p>
            <a:r>
              <a:rPr lang="en-US" dirty="0"/>
              <a:t>Multiple Regression Analysis</a:t>
            </a:r>
          </a:p>
        </p:txBody>
      </p:sp>
      <p:sp>
        <p:nvSpPr>
          <p:cNvPr id="3" name="Content Placeholder 2">
            <a:extLst>
              <a:ext uri="{FF2B5EF4-FFF2-40B4-BE49-F238E27FC236}">
                <a16:creationId xmlns:a16="http://schemas.microsoft.com/office/drawing/2014/main" id="{2FFAE18C-0D84-436A-8CC4-A6E073FAFE75}"/>
              </a:ext>
            </a:extLst>
          </p:cNvPr>
          <p:cNvSpPr>
            <a:spLocks noGrp="1"/>
          </p:cNvSpPr>
          <p:nvPr>
            <p:ph sz="half" idx="1"/>
          </p:nvPr>
        </p:nvSpPr>
        <p:spPr>
          <a:xfrm>
            <a:off x="793367" y="1502228"/>
            <a:ext cx="6034088" cy="4833257"/>
          </a:xfrm>
        </p:spPr>
        <p:txBody>
          <a:bodyPr>
            <a:normAutofit fontScale="92500" lnSpcReduction="20000"/>
          </a:bodyPr>
          <a:lstStyle/>
          <a:p>
            <a:pPr marL="0" indent="0">
              <a:buNone/>
            </a:pPr>
            <a:r>
              <a:rPr lang="en-US" sz="1900" dirty="0"/>
              <a:t>When to use this tool</a:t>
            </a:r>
          </a:p>
          <a:p>
            <a:pPr marL="457200" lvl="1" indent="0">
              <a:lnSpc>
                <a:spcPct val="120000"/>
              </a:lnSpc>
              <a:buNone/>
            </a:pPr>
            <a:r>
              <a:rPr lang="en-US" dirty="0">
                <a:latin typeface="+mj-lt"/>
              </a:rPr>
              <a:t>Use Multiple Regression Analysis to explain the relationship between one continuous dependent/output (Y) variable and multiple independent/input (X) variables. The response output variable is assumed to be continuous.</a:t>
            </a:r>
          </a:p>
          <a:p>
            <a:pPr lvl="1">
              <a:lnSpc>
                <a:spcPct val="120000"/>
              </a:lnSpc>
            </a:pPr>
            <a:r>
              <a:rPr lang="en-US" dirty="0">
                <a:latin typeface="+mj-lt"/>
              </a:rPr>
              <a:t>Multiple Regression analysis models the data using a linear equation of the form:</a:t>
            </a:r>
          </a:p>
          <a:p>
            <a:pPr marL="457200" lvl="1" indent="0">
              <a:lnSpc>
                <a:spcPct val="120000"/>
              </a:lnSpc>
              <a:buNone/>
            </a:pPr>
            <a:r>
              <a:rPr lang="en-US" b="1" dirty="0">
                <a:latin typeface="+mj-lt"/>
              </a:rPr>
              <a:t>	Y = a + b</a:t>
            </a:r>
            <a:r>
              <a:rPr lang="en-US" b="1" baseline="-25000" dirty="0">
                <a:latin typeface="+mj-lt"/>
              </a:rPr>
              <a:t>1</a:t>
            </a:r>
            <a:r>
              <a:rPr lang="en-US" b="1" dirty="0">
                <a:latin typeface="+mj-lt"/>
              </a:rPr>
              <a:t>X</a:t>
            </a:r>
            <a:r>
              <a:rPr lang="en-US" b="1" baseline="-25000" dirty="0">
                <a:latin typeface="+mj-lt"/>
              </a:rPr>
              <a:t>1</a:t>
            </a:r>
            <a:r>
              <a:rPr lang="en-US" b="1" dirty="0">
                <a:latin typeface="+mj-lt"/>
              </a:rPr>
              <a:t> + b</a:t>
            </a:r>
            <a:r>
              <a:rPr lang="en-US" b="1" baseline="-25000" dirty="0">
                <a:latin typeface="+mj-lt"/>
              </a:rPr>
              <a:t>2</a:t>
            </a:r>
            <a:r>
              <a:rPr lang="en-US" b="1" dirty="0">
                <a:latin typeface="+mj-lt"/>
              </a:rPr>
              <a:t>X</a:t>
            </a:r>
            <a:r>
              <a:rPr lang="en-US" b="1" baseline="-25000" dirty="0">
                <a:latin typeface="+mj-lt"/>
              </a:rPr>
              <a:t>2</a:t>
            </a:r>
            <a:r>
              <a:rPr lang="en-US" b="1" dirty="0">
                <a:latin typeface="+mj-lt"/>
              </a:rPr>
              <a:t> + …</a:t>
            </a:r>
            <a:r>
              <a:rPr lang="en-US" b="1" dirty="0" err="1">
                <a:latin typeface="+mj-lt"/>
              </a:rPr>
              <a:t>b</a:t>
            </a:r>
            <a:r>
              <a:rPr lang="en-US" b="1" baseline="-25000" dirty="0" err="1">
                <a:latin typeface="+mj-lt"/>
              </a:rPr>
              <a:t>k</a:t>
            </a:r>
            <a:r>
              <a:rPr lang="en-US" b="1" dirty="0" err="1">
                <a:latin typeface="+mj-lt"/>
              </a:rPr>
              <a:t>X</a:t>
            </a:r>
            <a:r>
              <a:rPr lang="en-US" b="1" baseline="-25000" dirty="0" err="1">
                <a:latin typeface="+mj-lt"/>
              </a:rPr>
              <a:t>k</a:t>
            </a:r>
            <a:r>
              <a:rPr lang="en-US" b="1" dirty="0">
                <a:latin typeface="+mj-lt"/>
              </a:rPr>
              <a:t>+ e</a:t>
            </a:r>
          </a:p>
          <a:p>
            <a:pPr marL="457200" lvl="1" indent="0">
              <a:lnSpc>
                <a:spcPct val="120000"/>
              </a:lnSpc>
              <a:buNone/>
            </a:pPr>
            <a:r>
              <a:rPr lang="en-US" dirty="0">
                <a:latin typeface="+mj-lt"/>
              </a:rPr>
              <a:t>	where</a:t>
            </a:r>
          </a:p>
          <a:p>
            <a:pPr marL="457200" lvl="1" indent="0">
              <a:lnSpc>
                <a:spcPct val="120000"/>
              </a:lnSpc>
              <a:buNone/>
            </a:pPr>
            <a:r>
              <a:rPr lang="en-US" dirty="0">
                <a:latin typeface="+mj-lt"/>
              </a:rPr>
              <a:t>	</a:t>
            </a:r>
            <a:r>
              <a:rPr lang="en-US" b="1" dirty="0">
                <a:latin typeface="+mj-lt"/>
              </a:rPr>
              <a:t>Y</a:t>
            </a:r>
            <a:r>
              <a:rPr lang="en-US" dirty="0">
                <a:latin typeface="+mj-lt"/>
              </a:rPr>
              <a:t> = the dependent output or response variable; assumed 	       to be continuous</a:t>
            </a:r>
          </a:p>
          <a:p>
            <a:pPr marL="457200" lvl="1" indent="0">
              <a:lnSpc>
                <a:spcPct val="120000"/>
              </a:lnSpc>
              <a:buNone/>
            </a:pPr>
            <a:r>
              <a:rPr lang="en-US" b="1" dirty="0">
                <a:latin typeface="+mj-lt"/>
              </a:rPr>
              <a:t>	a</a:t>
            </a:r>
            <a:r>
              <a:rPr lang="en-US" dirty="0">
                <a:latin typeface="+mj-lt"/>
              </a:rPr>
              <a:t> = the constant term (value of Y when all inputs are set</a:t>
            </a:r>
          </a:p>
          <a:p>
            <a:pPr marL="457200" lvl="1" indent="0">
              <a:lnSpc>
                <a:spcPct val="120000"/>
              </a:lnSpc>
              <a:buNone/>
            </a:pPr>
            <a:r>
              <a:rPr lang="en-US" dirty="0">
                <a:latin typeface="+mj-lt"/>
              </a:rPr>
              <a:t>	      to zero)</a:t>
            </a:r>
          </a:p>
          <a:p>
            <a:pPr marL="457200" lvl="1" indent="0">
              <a:lnSpc>
                <a:spcPct val="120000"/>
              </a:lnSpc>
              <a:buNone/>
            </a:pPr>
            <a:r>
              <a:rPr lang="en-US" b="1" dirty="0">
                <a:latin typeface="+mj-lt"/>
              </a:rPr>
              <a:t>	X</a:t>
            </a:r>
            <a:r>
              <a:rPr lang="en-US" b="1" baseline="-25000" dirty="0">
                <a:latin typeface="+mj-lt"/>
              </a:rPr>
              <a:t>1</a:t>
            </a:r>
            <a:r>
              <a:rPr lang="en-US" b="1" dirty="0">
                <a:latin typeface="+mj-lt"/>
              </a:rPr>
              <a:t>, X</a:t>
            </a:r>
            <a:r>
              <a:rPr lang="en-US" b="1" baseline="-25000" dirty="0">
                <a:latin typeface="+mj-lt"/>
              </a:rPr>
              <a:t>2</a:t>
            </a:r>
            <a:r>
              <a:rPr lang="en-US" b="1" dirty="0">
                <a:latin typeface="+mj-lt"/>
              </a:rPr>
              <a:t>, .…</a:t>
            </a:r>
            <a:r>
              <a:rPr lang="en-US" b="1" dirty="0" err="1">
                <a:latin typeface="+mj-lt"/>
              </a:rPr>
              <a:t>X</a:t>
            </a:r>
            <a:r>
              <a:rPr lang="en-US" b="1" baseline="-25000" dirty="0" err="1">
                <a:latin typeface="+mj-lt"/>
              </a:rPr>
              <a:t>k</a:t>
            </a:r>
            <a:r>
              <a:rPr lang="en-US" b="1" dirty="0">
                <a:latin typeface="+mj-lt"/>
              </a:rPr>
              <a:t> </a:t>
            </a:r>
            <a:r>
              <a:rPr lang="en-US" dirty="0">
                <a:latin typeface="+mj-lt"/>
              </a:rPr>
              <a:t>= the k independent inputs or predictor 	   	      variables. These can be continuous or 	  		      categorical.</a:t>
            </a:r>
          </a:p>
          <a:p>
            <a:pPr marL="457200" lvl="1" indent="0">
              <a:lnSpc>
                <a:spcPct val="120000"/>
              </a:lnSpc>
              <a:buNone/>
            </a:pPr>
            <a:r>
              <a:rPr lang="en-US" b="1" dirty="0">
                <a:latin typeface="+mj-lt"/>
              </a:rPr>
              <a:t>	b</a:t>
            </a:r>
            <a:r>
              <a:rPr lang="en-US" b="1" baseline="-25000" dirty="0">
                <a:latin typeface="+mj-lt"/>
              </a:rPr>
              <a:t>1</a:t>
            </a:r>
            <a:r>
              <a:rPr lang="en-US" b="1" dirty="0">
                <a:latin typeface="+mj-lt"/>
              </a:rPr>
              <a:t>, b</a:t>
            </a:r>
            <a:r>
              <a:rPr lang="en-US" b="1" baseline="-25000" dirty="0">
                <a:latin typeface="+mj-lt"/>
              </a:rPr>
              <a:t>2</a:t>
            </a:r>
            <a:r>
              <a:rPr lang="en-US" b="1" dirty="0">
                <a:latin typeface="+mj-lt"/>
              </a:rPr>
              <a:t>, ...b</a:t>
            </a:r>
            <a:r>
              <a:rPr lang="en-US" b="1" baseline="-25000" dirty="0">
                <a:latin typeface="+mj-lt"/>
              </a:rPr>
              <a:t>k</a:t>
            </a:r>
            <a:r>
              <a:rPr lang="en-US" b="1" dirty="0">
                <a:latin typeface="+mj-lt"/>
              </a:rPr>
              <a:t> </a:t>
            </a:r>
            <a:r>
              <a:rPr lang="en-US" dirty="0">
                <a:latin typeface="+mj-lt"/>
              </a:rPr>
              <a:t>= the coefficients corresponding to the k inputs</a:t>
            </a:r>
          </a:p>
          <a:p>
            <a:pPr marL="457200" lvl="1" indent="0">
              <a:lnSpc>
                <a:spcPct val="120000"/>
              </a:lnSpc>
              <a:buNone/>
            </a:pPr>
            <a:r>
              <a:rPr lang="en-US" b="1" dirty="0">
                <a:latin typeface="+mj-lt"/>
              </a:rPr>
              <a:t>	e</a:t>
            </a:r>
            <a:r>
              <a:rPr lang="en-US" dirty="0">
                <a:latin typeface="+mj-lt"/>
              </a:rPr>
              <a:t> = error or unexplained variance</a:t>
            </a:r>
          </a:p>
        </p:txBody>
      </p:sp>
      <p:pic>
        <p:nvPicPr>
          <p:cNvPr id="6" name="Picture 5" descr="A picture containing food, sitting, drawing&#10;&#10;Description automatically generated">
            <a:extLst>
              <a:ext uri="{FF2B5EF4-FFF2-40B4-BE49-F238E27FC236}">
                <a16:creationId xmlns:a16="http://schemas.microsoft.com/office/drawing/2014/main" id="{B65D3631-4006-4799-8AD7-68B4245F23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sp>
        <p:nvSpPr>
          <p:cNvPr id="4" name="TextBox 3">
            <a:hlinkClick r:id="rId3"/>
            <a:extLst>
              <a:ext uri="{FF2B5EF4-FFF2-40B4-BE49-F238E27FC236}">
                <a16:creationId xmlns:a16="http://schemas.microsoft.com/office/drawing/2014/main" id="{A727FA3C-6F95-4B22-8CEB-B970C9C4AF83}"/>
              </a:ext>
            </a:extLst>
          </p:cNvPr>
          <p:cNvSpPr txBox="1"/>
          <p:nvPr/>
        </p:nvSpPr>
        <p:spPr>
          <a:xfrm>
            <a:off x="7043601" y="4459678"/>
            <a:ext cx="5012911" cy="430887"/>
          </a:xfrm>
          <a:prstGeom prst="rect">
            <a:avLst/>
          </a:prstGeom>
          <a:noFill/>
        </p:spPr>
        <p:txBody>
          <a:bodyPr wrap="none" rtlCol="0">
            <a:spAutoFit/>
          </a:bodyPr>
          <a:lstStyle/>
          <a:p>
            <a:r>
              <a:rPr lang="en-US" sz="1100" b="1" dirty="0">
                <a:solidFill>
                  <a:schemeClr val="bg1">
                    <a:lumMod val="65000"/>
                  </a:schemeClr>
                </a:solidFill>
              </a:rPr>
              <a:t>Tutorial:</a:t>
            </a:r>
          </a:p>
          <a:p>
            <a:r>
              <a:rPr lang="en-US" sz="1100" dirty="0">
                <a:solidFill>
                  <a:schemeClr val="bg1">
                    <a:lumMod val="65000"/>
                  </a:schemeClr>
                </a:solidFill>
              </a:rPr>
              <a:t>https://media.moresteam.com/university/tutorials/nonint/new/multi_reg_2.mp4</a:t>
            </a:r>
          </a:p>
        </p:txBody>
      </p:sp>
      <p:pic>
        <p:nvPicPr>
          <p:cNvPr id="8" name="Picture 7">
            <a:extLst>
              <a:ext uri="{FF2B5EF4-FFF2-40B4-BE49-F238E27FC236}">
                <a16:creationId xmlns:a16="http://schemas.microsoft.com/office/drawing/2014/main" id="{D3E22746-DFD3-C594-7DED-63C20A5631E7}"/>
              </a:ext>
            </a:extLst>
          </p:cNvPr>
          <p:cNvPicPr>
            <a:picLocks noChangeAspect="1"/>
          </p:cNvPicPr>
          <p:nvPr/>
        </p:nvPicPr>
        <p:blipFill>
          <a:blip r:embed="rId4"/>
          <a:stretch>
            <a:fillRect/>
          </a:stretch>
        </p:blipFill>
        <p:spPr>
          <a:xfrm>
            <a:off x="6773018" y="1502228"/>
            <a:ext cx="5169194" cy="2874086"/>
          </a:xfrm>
          <a:prstGeom prst="rect">
            <a:avLst/>
          </a:prstGeom>
        </p:spPr>
      </p:pic>
    </p:spTree>
    <p:extLst>
      <p:ext uri="{BB962C8B-B14F-4D97-AF65-F5344CB8AC3E}">
        <p14:creationId xmlns:p14="http://schemas.microsoft.com/office/powerpoint/2010/main" val="3680861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4042-684D-4D41-A467-13A43A510F9F}"/>
              </a:ext>
            </a:extLst>
          </p:cNvPr>
          <p:cNvSpPr>
            <a:spLocks noGrp="1"/>
          </p:cNvSpPr>
          <p:nvPr>
            <p:ph type="title"/>
          </p:nvPr>
        </p:nvSpPr>
        <p:spPr/>
        <p:txBody>
          <a:bodyPr/>
          <a:lstStyle/>
          <a:p>
            <a:r>
              <a:rPr lang="en-US" dirty="0"/>
              <a:t>Using EngineRoom</a:t>
            </a:r>
          </a:p>
        </p:txBody>
      </p:sp>
      <p:sp>
        <p:nvSpPr>
          <p:cNvPr id="3" name="Content Placeholder 2">
            <a:extLst>
              <a:ext uri="{FF2B5EF4-FFF2-40B4-BE49-F238E27FC236}">
                <a16:creationId xmlns:a16="http://schemas.microsoft.com/office/drawing/2014/main" id="{49D4C425-30EB-4064-AB06-CD6A0C787670}"/>
              </a:ext>
            </a:extLst>
          </p:cNvPr>
          <p:cNvSpPr>
            <a:spLocks noGrp="1"/>
          </p:cNvSpPr>
          <p:nvPr>
            <p:ph idx="1"/>
          </p:nvPr>
        </p:nvSpPr>
        <p:spPr>
          <a:xfrm>
            <a:off x="838200" y="1825625"/>
            <a:ext cx="10515600" cy="525689"/>
          </a:xfrm>
        </p:spPr>
        <p:txBody>
          <a:bodyPr/>
          <a:lstStyle/>
          <a:p>
            <a:pPr marL="0" indent="0">
              <a:buNone/>
            </a:pPr>
            <a:r>
              <a:rPr lang="en-US" dirty="0"/>
              <a:t>Analyze &gt; Regression Analysis &gt; Multiple Regression</a:t>
            </a:r>
          </a:p>
        </p:txBody>
      </p:sp>
      <p:pic>
        <p:nvPicPr>
          <p:cNvPr id="5" name="Picture 4" descr="A picture containing food, sitting, drawing&#10;&#10;Description automatically generated">
            <a:extLst>
              <a:ext uri="{FF2B5EF4-FFF2-40B4-BE49-F238E27FC236}">
                <a16:creationId xmlns:a16="http://schemas.microsoft.com/office/drawing/2014/main" id="{9A584338-24DE-40E6-B217-56A892EAAD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pic>
        <p:nvPicPr>
          <p:cNvPr id="7" name="Picture 6">
            <a:extLst>
              <a:ext uri="{FF2B5EF4-FFF2-40B4-BE49-F238E27FC236}">
                <a16:creationId xmlns:a16="http://schemas.microsoft.com/office/drawing/2014/main" id="{0007E137-4A2B-450E-8D6C-7B6C20235A55}"/>
              </a:ext>
            </a:extLst>
          </p:cNvPr>
          <p:cNvPicPr>
            <a:picLocks noChangeAspect="1"/>
          </p:cNvPicPr>
          <p:nvPr/>
        </p:nvPicPr>
        <p:blipFill rotWithShape="1">
          <a:blip r:embed="rId3">
            <a:extLst>
              <a:ext uri="{28A0092B-C50C-407E-A947-70E740481C1C}">
                <a14:useLocalDpi xmlns:a14="http://schemas.microsoft.com/office/drawing/2010/main" val="0"/>
              </a:ext>
            </a:extLst>
          </a:blip>
          <a:srcRect b="35599"/>
          <a:stretch/>
        </p:blipFill>
        <p:spPr>
          <a:xfrm>
            <a:off x="1147857" y="2351314"/>
            <a:ext cx="9896285" cy="3736665"/>
          </a:xfrm>
          <a:prstGeom prst="rect">
            <a:avLst/>
          </a:prstGeom>
        </p:spPr>
      </p:pic>
    </p:spTree>
    <p:extLst>
      <p:ext uri="{BB962C8B-B14F-4D97-AF65-F5344CB8AC3E}">
        <p14:creationId xmlns:p14="http://schemas.microsoft.com/office/powerpoint/2010/main" val="3598370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05DC29B-FAD3-2FFD-BA32-8A170181047F}"/>
              </a:ext>
            </a:extLst>
          </p:cNvPr>
          <p:cNvPicPr>
            <a:picLocks noChangeAspect="1"/>
          </p:cNvPicPr>
          <p:nvPr/>
        </p:nvPicPr>
        <p:blipFill>
          <a:blip r:embed="rId3"/>
          <a:stretch>
            <a:fillRect/>
          </a:stretch>
        </p:blipFill>
        <p:spPr>
          <a:xfrm>
            <a:off x="7617339" y="1267228"/>
            <a:ext cx="3967191" cy="3135147"/>
          </a:xfrm>
          <a:prstGeom prst="rect">
            <a:avLst/>
          </a:prstGeom>
        </p:spPr>
      </p:pic>
      <p:sp>
        <p:nvSpPr>
          <p:cNvPr id="9" name="Title 8">
            <a:extLst>
              <a:ext uri="{FF2B5EF4-FFF2-40B4-BE49-F238E27FC236}">
                <a16:creationId xmlns:a16="http://schemas.microsoft.com/office/drawing/2014/main" id="{4F5B9FD8-FE10-4424-A2EC-72121B87A923}"/>
              </a:ext>
            </a:extLst>
          </p:cNvPr>
          <p:cNvSpPr>
            <a:spLocks noGrp="1"/>
          </p:cNvSpPr>
          <p:nvPr>
            <p:ph type="title"/>
          </p:nvPr>
        </p:nvSpPr>
        <p:spPr/>
        <p:txBody>
          <a:bodyPr/>
          <a:lstStyle/>
          <a:p>
            <a:r>
              <a:rPr lang="en-US" dirty="0"/>
              <a:t>Multiple Regression Example</a:t>
            </a:r>
          </a:p>
        </p:txBody>
      </p:sp>
      <p:pic>
        <p:nvPicPr>
          <p:cNvPr id="6" name="Picture Placeholder 5">
            <a:extLst>
              <a:ext uri="{FF2B5EF4-FFF2-40B4-BE49-F238E27FC236}">
                <a16:creationId xmlns:a16="http://schemas.microsoft.com/office/drawing/2014/main" id="{EB4C9505-7886-49A3-90D3-1D1B37143AE6}"/>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rcRect/>
          <a:stretch/>
        </p:blipFill>
        <p:spPr>
          <a:xfrm>
            <a:off x="6555539" y="4535755"/>
            <a:ext cx="4384157" cy="1957120"/>
          </a:xfrm>
        </p:spPr>
      </p:pic>
      <p:pic>
        <p:nvPicPr>
          <p:cNvPr id="14" name="Picture 13" descr="A picture containing food, sitting, drawing&#10;&#10;Description automatically generated">
            <a:extLst>
              <a:ext uri="{FF2B5EF4-FFF2-40B4-BE49-F238E27FC236}">
                <a16:creationId xmlns:a16="http://schemas.microsoft.com/office/drawing/2014/main" id="{3A007649-7921-42B6-ABC4-DB245F2C9D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pic>
        <p:nvPicPr>
          <p:cNvPr id="2" name="Picture 1">
            <a:hlinkClick r:id="rId6"/>
            <a:extLst>
              <a:ext uri="{FF2B5EF4-FFF2-40B4-BE49-F238E27FC236}">
                <a16:creationId xmlns:a16="http://schemas.microsoft.com/office/drawing/2014/main" id="{072A51F0-C2F4-47D4-A0B3-B49A6B281390}"/>
              </a:ext>
            </a:extLst>
          </p:cNvPr>
          <p:cNvPicPr>
            <a:picLocks noChangeAspect="1"/>
          </p:cNvPicPr>
          <p:nvPr/>
        </p:nvPicPr>
        <p:blipFill>
          <a:blip r:embed="rId7"/>
          <a:stretch>
            <a:fillRect/>
          </a:stretch>
        </p:blipFill>
        <p:spPr>
          <a:xfrm>
            <a:off x="8982250" y="779633"/>
            <a:ext cx="2371550" cy="481626"/>
          </a:xfrm>
          <a:prstGeom prst="rect">
            <a:avLst/>
          </a:prstGeom>
        </p:spPr>
      </p:pic>
      <p:sp>
        <p:nvSpPr>
          <p:cNvPr id="3" name="TextBox 2">
            <a:hlinkClick r:id="rId6"/>
            <a:extLst>
              <a:ext uri="{FF2B5EF4-FFF2-40B4-BE49-F238E27FC236}">
                <a16:creationId xmlns:a16="http://schemas.microsoft.com/office/drawing/2014/main" id="{2C100111-7B94-4C66-8D5C-31F7DD725027}"/>
              </a:ext>
            </a:extLst>
          </p:cNvPr>
          <p:cNvSpPr txBox="1"/>
          <p:nvPr/>
        </p:nvSpPr>
        <p:spPr>
          <a:xfrm>
            <a:off x="8931110" y="1261259"/>
            <a:ext cx="2473830" cy="280928"/>
          </a:xfrm>
          <a:prstGeom prst="roundRect">
            <a:avLst/>
          </a:prstGeom>
          <a:noFill/>
          <a:ln w="28575">
            <a:noFill/>
          </a:ln>
        </p:spPr>
        <p:txBody>
          <a:bodyPr wrap="square" rtlCol="0">
            <a:spAutoFit/>
          </a:bodyPr>
          <a:lstStyle/>
          <a:p>
            <a:pPr algn="ctr"/>
            <a:r>
              <a:rPr lang="en-US" sz="1050" b="1" dirty="0">
                <a:solidFill>
                  <a:schemeClr val="bg1">
                    <a:lumMod val="50000"/>
                  </a:schemeClr>
                </a:solidFill>
              </a:rPr>
              <a:t>nurse_turnover_data.xlsx</a:t>
            </a:r>
          </a:p>
        </p:txBody>
      </p:sp>
      <p:sp>
        <p:nvSpPr>
          <p:cNvPr id="10" name="TextBox 9">
            <a:extLst>
              <a:ext uri="{FF2B5EF4-FFF2-40B4-BE49-F238E27FC236}">
                <a16:creationId xmlns:a16="http://schemas.microsoft.com/office/drawing/2014/main" id="{3EAD7D71-16C6-4333-81DE-354162415DE0}"/>
              </a:ext>
            </a:extLst>
          </p:cNvPr>
          <p:cNvSpPr txBox="1"/>
          <p:nvPr/>
        </p:nvSpPr>
        <p:spPr>
          <a:xfrm>
            <a:off x="838200" y="1747803"/>
            <a:ext cx="5610726" cy="4401205"/>
          </a:xfrm>
          <a:prstGeom prst="rect">
            <a:avLst/>
          </a:prstGeom>
          <a:noFill/>
        </p:spPr>
        <p:txBody>
          <a:bodyPr wrap="square" rtlCol="0">
            <a:spAutoFit/>
          </a:bodyPr>
          <a:lstStyle/>
          <a:p>
            <a:r>
              <a:rPr lang="en-US" sz="1400" b="1" dirty="0"/>
              <a:t>Steps:</a:t>
            </a:r>
          </a:p>
          <a:p>
            <a:endParaRPr lang="en-US" sz="1400" dirty="0"/>
          </a:p>
          <a:p>
            <a:pPr marL="285750" indent="-285750">
              <a:buFont typeface="Arial" panose="020B0604020202020204" pitchFamily="34" charset="0"/>
              <a:buChar char="•"/>
            </a:pPr>
            <a:r>
              <a:rPr lang="en-US" sz="1400" dirty="0"/>
              <a:t>Click on the data file in the Nurse turnover data source and drag each of the </a:t>
            </a:r>
            <a:r>
              <a:rPr lang="en-US" sz="1400" b="1" dirty="0"/>
              <a:t>input variables</a:t>
            </a:r>
            <a:r>
              <a:rPr lang="en-US" sz="1400" dirty="0"/>
              <a:t>, Compensation Delta, Supervisor Rating, Paperwork Burden, Working Hours Per Week and Patient/Nurse Ratio onto the Independent Variables drop zone.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Drag </a:t>
            </a:r>
            <a:r>
              <a:rPr lang="en-US" sz="1400" b="1" dirty="0"/>
              <a:t>Turnover (Annualized %) </a:t>
            </a:r>
            <a:r>
              <a:rPr lang="en-US" sz="1400" dirty="0"/>
              <a:t>onto the Response Variable drop zone.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At this point you can select the Stepwise method to automate the model selection and arrive at the best model based on the backwards stepwise AIC method. </a:t>
            </a:r>
            <a:r>
              <a:rPr lang="en-US" sz="1400" i="1" dirty="0"/>
              <a:t>Do not select this option yet</a:t>
            </a:r>
            <a:r>
              <a:rPr lang="en-US" sz="1400" dirty="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Enter the value of the </a:t>
            </a:r>
            <a:r>
              <a:rPr lang="en-US" sz="1400" b="1" dirty="0"/>
              <a:t>desired risk or significance level </a:t>
            </a:r>
            <a:r>
              <a:rPr lang="en-US" sz="1400" dirty="0"/>
              <a:t>(this should be a value between 0 and 1, conventionally 0.05 or 0.1) or leave the default value of 0.05 as is. Let’s use the default value in this case.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Click “Continue”</a:t>
            </a:r>
          </a:p>
        </p:txBody>
      </p:sp>
      <p:cxnSp>
        <p:nvCxnSpPr>
          <p:cNvPr id="12" name="Straight Arrow Connector 11">
            <a:extLst>
              <a:ext uri="{FF2B5EF4-FFF2-40B4-BE49-F238E27FC236}">
                <a16:creationId xmlns:a16="http://schemas.microsoft.com/office/drawing/2014/main" id="{AC491D18-4238-47B7-A53A-38F63E234F59}"/>
              </a:ext>
            </a:extLst>
          </p:cNvPr>
          <p:cNvCxnSpPr>
            <a:cxnSpLocks/>
          </p:cNvCxnSpPr>
          <p:nvPr/>
        </p:nvCxnSpPr>
        <p:spPr>
          <a:xfrm flipV="1">
            <a:off x="6910387" y="3429000"/>
            <a:ext cx="404813" cy="973375"/>
          </a:xfrm>
          <a:prstGeom prst="straightConnector1">
            <a:avLst/>
          </a:prstGeom>
          <a:ln w="57150">
            <a:solidFill>
              <a:srgbClr val="FFD33B"/>
            </a:solidFill>
            <a:tailEnd type="triangle"/>
          </a:ln>
          <a:effectLst>
            <a:outerShdw blurRad="50800" dist="38100" dir="2700000" algn="tl"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4481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AFB5D-42C4-4AE0-A028-29AEC56B9ABC}"/>
              </a:ext>
            </a:extLst>
          </p:cNvPr>
          <p:cNvSpPr>
            <a:spLocks noGrp="1"/>
          </p:cNvSpPr>
          <p:nvPr>
            <p:ph type="title"/>
          </p:nvPr>
        </p:nvSpPr>
        <p:spPr/>
        <p:txBody>
          <a:bodyPr/>
          <a:lstStyle/>
          <a:p>
            <a:r>
              <a:rPr lang="en-US" dirty="0"/>
              <a:t>Multiple Regression Example Output</a:t>
            </a:r>
          </a:p>
        </p:txBody>
      </p:sp>
      <p:pic>
        <p:nvPicPr>
          <p:cNvPr id="7" name="Content Placeholder 6">
            <a:extLst>
              <a:ext uri="{FF2B5EF4-FFF2-40B4-BE49-F238E27FC236}">
                <a16:creationId xmlns:a16="http://schemas.microsoft.com/office/drawing/2014/main" id="{2F493CA0-C5C9-4E56-881A-26851EA6DDFC}"/>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1828417" y="1690688"/>
            <a:ext cx="8000733" cy="2324100"/>
          </a:xfrm>
        </p:spPr>
      </p:pic>
      <p:pic>
        <p:nvPicPr>
          <p:cNvPr id="10" name="Picture 9" descr="A picture containing food, sitting, drawing&#10;&#10;Description automatically generated">
            <a:extLst>
              <a:ext uri="{FF2B5EF4-FFF2-40B4-BE49-F238E27FC236}">
                <a16:creationId xmlns:a16="http://schemas.microsoft.com/office/drawing/2014/main" id="{0BCEAC74-6194-446B-8B01-EA766B8CC0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sp>
        <p:nvSpPr>
          <p:cNvPr id="3" name="Rectangle 2">
            <a:extLst>
              <a:ext uri="{FF2B5EF4-FFF2-40B4-BE49-F238E27FC236}">
                <a16:creationId xmlns:a16="http://schemas.microsoft.com/office/drawing/2014/main" id="{BD52179D-5E15-4EBF-B9AF-6F0D2100EE66}"/>
              </a:ext>
            </a:extLst>
          </p:cNvPr>
          <p:cNvSpPr/>
          <p:nvPr/>
        </p:nvSpPr>
        <p:spPr>
          <a:xfrm>
            <a:off x="6236678" y="2518356"/>
            <a:ext cx="709238" cy="329620"/>
          </a:xfrm>
          <a:prstGeom prst="rect">
            <a:avLst/>
          </a:prstGeom>
          <a:noFill/>
          <a:ln w="38100">
            <a:solidFill>
              <a:srgbClr val="FFD33B"/>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06844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4BBA9CE7-7C7B-AF37-18BD-3FDDC8A752AA}"/>
              </a:ext>
            </a:extLst>
          </p:cNvPr>
          <p:cNvPicPr>
            <a:picLocks noChangeAspect="1"/>
          </p:cNvPicPr>
          <p:nvPr/>
        </p:nvPicPr>
        <p:blipFill>
          <a:blip r:embed="rId3"/>
          <a:stretch>
            <a:fillRect/>
          </a:stretch>
        </p:blipFill>
        <p:spPr>
          <a:xfrm>
            <a:off x="250100" y="2248018"/>
            <a:ext cx="7948459" cy="4419365"/>
          </a:xfrm>
          <a:prstGeom prst="rect">
            <a:avLst/>
          </a:prstGeom>
        </p:spPr>
      </p:pic>
      <p:sp>
        <p:nvSpPr>
          <p:cNvPr id="2" name="Title 1">
            <a:extLst>
              <a:ext uri="{FF2B5EF4-FFF2-40B4-BE49-F238E27FC236}">
                <a16:creationId xmlns:a16="http://schemas.microsoft.com/office/drawing/2014/main" id="{4B0AFB5D-42C4-4AE0-A028-29AEC56B9ABC}"/>
              </a:ext>
            </a:extLst>
          </p:cNvPr>
          <p:cNvSpPr>
            <a:spLocks noGrp="1"/>
          </p:cNvSpPr>
          <p:nvPr>
            <p:ph type="title"/>
          </p:nvPr>
        </p:nvSpPr>
        <p:spPr/>
        <p:txBody>
          <a:bodyPr/>
          <a:lstStyle/>
          <a:p>
            <a:r>
              <a:rPr lang="en-US" dirty="0"/>
              <a:t>Multiple Regression Example Output</a:t>
            </a:r>
          </a:p>
        </p:txBody>
      </p:sp>
      <p:pic>
        <p:nvPicPr>
          <p:cNvPr id="10" name="Picture 9" descr="A picture containing food, sitting, drawing&#10;&#10;Description automatically generated">
            <a:extLst>
              <a:ext uri="{FF2B5EF4-FFF2-40B4-BE49-F238E27FC236}">
                <a16:creationId xmlns:a16="http://schemas.microsoft.com/office/drawing/2014/main" id="{0BCEAC74-6194-446B-8B01-EA766B8CC0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sp>
        <p:nvSpPr>
          <p:cNvPr id="3" name="Text Placeholder 3">
            <a:extLst>
              <a:ext uri="{FF2B5EF4-FFF2-40B4-BE49-F238E27FC236}">
                <a16:creationId xmlns:a16="http://schemas.microsoft.com/office/drawing/2014/main" id="{96BDEFD2-5E17-46B2-A49E-487B1E58D15A}"/>
              </a:ext>
            </a:extLst>
          </p:cNvPr>
          <p:cNvSpPr txBox="1">
            <a:spLocks/>
          </p:cNvSpPr>
          <p:nvPr/>
        </p:nvSpPr>
        <p:spPr>
          <a:xfrm>
            <a:off x="838200" y="1458732"/>
            <a:ext cx="7275433" cy="94156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200" dirty="0"/>
              <a:t>Alternatively, you can click the Study Setup button in the top right corner of the study to open the panel and select the option </a:t>
            </a:r>
            <a:r>
              <a:rPr lang="en-US" sz="1200" b="1" dirty="0"/>
              <a:t>‘Use stepwise method’</a:t>
            </a:r>
            <a:r>
              <a:rPr lang="en-US" sz="1200" dirty="0"/>
              <a:t> to select the model for you. </a:t>
            </a:r>
          </a:p>
          <a:p>
            <a:pPr marL="0" indent="0">
              <a:buFont typeface="Arial" panose="020B0604020202020204" pitchFamily="34" charset="0"/>
              <a:buNone/>
            </a:pPr>
            <a:r>
              <a:rPr lang="en-US" sz="1200" dirty="0"/>
              <a:t>Doing so and clicking ‘Save changes’ displays the final model with only the significant terms included…</a:t>
            </a:r>
          </a:p>
        </p:txBody>
      </p:sp>
      <p:pic>
        <p:nvPicPr>
          <p:cNvPr id="5" name="Picture 4">
            <a:extLst>
              <a:ext uri="{FF2B5EF4-FFF2-40B4-BE49-F238E27FC236}">
                <a16:creationId xmlns:a16="http://schemas.microsoft.com/office/drawing/2014/main" id="{A059FF32-51BB-9095-4A76-5D420709AE0D}"/>
              </a:ext>
            </a:extLst>
          </p:cNvPr>
          <p:cNvPicPr>
            <a:picLocks noChangeAspect="1"/>
          </p:cNvPicPr>
          <p:nvPr/>
        </p:nvPicPr>
        <p:blipFill>
          <a:blip r:embed="rId5"/>
          <a:stretch>
            <a:fillRect/>
          </a:stretch>
        </p:blipFill>
        <p:spPr>
          <a:xfrm>
            <a:off x="8312859" y="1270709"/>
            <a:ext cx="3501640" cy="839958"/>
          </a:xfrm>
          <a:prstGeom prst="rect">
            <a:avLst/>
          </a:prstGeom>
        </p:spPr>
      </p:pic>
      <p:sp>
        <p:nvSpPr>
          <p:cNvPr id="13" name="Rectangle 12">
            <a:extLst>
              <a:ext uri="{FF2B5EF4-FFF2-40B4-BE49-F238E27FC236}">
                <a16:creationId xmlns:a16="http://schemas.microsoft.com/office/drawing/2014/main" id="{0F67A814-F476-7157-B373-1E0D1F37414C}"/>
              </a:ext>
            </a:extLst>
          </p:cNvPr>
          <p:cNvSpPr/>
          <p:nvPr/>
        </p:nvSpPr>
        <p:spPr>
          <a:xfrm>
            <a:off x="7680960" y="2720340"/>
            <a:ext cx="455533" cy="225860"/>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E7909B09-8391-ABD7-ACE9-36F31086C07E}"/>
              </a:ext>
            </a:extLst>
          </p:cNvPr>
          <p:cNvCxnSpPr>
            <a:cxnSpLocks/>
          </p:cNvCxnSpPr>
          <p:nvPr/>
        </p:nvCxnSpPr>
        <p:spPr>
          <a:xfrm flipV="1">
            <a:off x="8136493" y="2248018"/>
            <a:ext cx="1018937" cy="585252"/>
          </a:xfrm>
          <a:prstGeom prst="straightConnector1">
            <a:avLst/>
          </a:prstGeom>
          <a:ln w="47625">
            <a:solidFill>
              <a:srgbClr val="172C51"/>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18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F5B9FD8-FE10-4424-A2EC-72121B87A923}"/>
              </a:ext>
            </a:extLst>
          </p:cNvPr>
          <p:cNvSpPr>
            <a:spLocks noGrp="1"/>
          </p:cNvSpPr>
          <p:nvPr>
            <p:ph type="title"/>
          </p:nvPr>
        </p:nvSpPr>
        <p:spPr/>
        <p:txBody>
          <a:bodyPr>
            <a:normAutofit/>
          </a:bodyPr>
          <a:lstStyle/>
          <a:p>
            <a:r>
              <a:rPr lang="en-US" sz="3000" dirty="0"/>
              <a:t>Multiple Regression Output</a:t>
            </a:r>
          </a:p>
        </p:txBody>
      </p:sp>
      <p:pic>
        <p:nvPicPr>
          <p:cNvPr id="14" name="Picture 13" descr="A picture containing food, sitting, drawing&#10;&#10;Description automatically generated">
            <a:extLst>
              <a:ext uri="{FF2B5EF4-FFF2-40B4-BE49-F238E27FC236}">
                <a16:creationId xmlns:a16="http://schemas.microsoft.com/office/drawing/2014/main" id="{3A007649-7921-42B6-ABC4-DB245F2C9D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sp>
        <p:nvSpPr>
          <p:cNvPr id="18" name="Text Placeholder 3">
            <a:extLst>
              <a:ext uri="{FF2B5EF4-FFF2-40B4-BE49-F238E27FC236}">
                <a16:creationId xmlns:a16="http://schemas.microsoft.com/office/drawing/2014/main" id="{EBF2537F-DEA7-441C-8D91-F684B6C04BFE}"/>
              </a:ext>
            </a:extLst>
          </p:cNvPr>
          <p:cNvSpPr>
            <a:spLocks noGrp="1"/>
          </p:cNvSpPr>
          <p:nvPr>
            <p:ph sz="half" idx="2"/>
          </p:nvPr>
        </p:nvSpPr>
        <p:spPr>
          <a:xfrm>
            <a:off x="838200" y="1625594"/>
            <a:ext cx="4948237" cy="2940771"/>
          </a:xfrm>
        </p:spPr>
        <p:txBody>
          <a:bodyPr>
            <a:noAutofit/>
          </a:bodyPr>
          <a:lstStyle/>
          <a:p>
            <a:pPr marL="0" indent="0">
              <a:buNone/>
            </a:pPr>
            <a:r>
              <a:rPr lang="en-US" sz="1400" dirty="0"/>
              <a:t>The Multiple Regression Analysis output includes graphical and numeric output.</a:t>
            </a:r>
          </a:p>
          <a:p>
            <a:pPr marL="0" indent="0">
              <a:buNone/>
            </a:pPr>
            <a:r>
              <a:rPr lang="en-US" sz="1400" dirty="0"/>
              <a:t>The graphical output contains three residual plots:</a:t>
            </a:r>
          </a:p>
          <a:p>
            <a:r>
              <a:rPr lang="en-US" sz="1400" b="1" dirty="0"/>
              <a:t>Normal Q-Q </a:t>
            </a:r>
            <a:r>
              <a:rPr lang="en-US" sz="1400" dirty="0"/>
              <a:t>(quantile- quantile) plot which is like a probability plot. If the plotted points fall along the diagonal line, the assumption of normally distributed residuals holds.</a:t>
            </a:r>
          </a:p>
          <a:p>
            <a:r>
              <a:rPr lang="en-US" sz="1400" b="1" dirty="0"/>
              <a:t>Scatter plot of Standardized residuals vs. the time order </a:t>
            </a:r>
            <a:r>
              <a:rPr lang="en-US" sz="1400" dirty="0"/>
              <a:t>of the observations. If the plotted points are randomly scattered with no patterns or trends, the assumption of independent residuals holds.</a:t>
            </a:r>
          </a:p>
          <a:p>
            <a:r>
              <a:rPr lang="en-US" sz="1400" b="1" dirty="0"/>
              <a:t>Scatter plot of Standardized residuals vs. fitted values </a:t>
            </a:r>
            <a:r>
              <a:rPr lang="en-US" sz="1400" dirty="0"/>
              <a:t>(predictions of the data observations using the regression model). If the plotted points are randomly scattered with no patterns or trends, the assumption of equal variances holds. This plot is also used to detect non-linearity and outliers.</a:t>
            </a:r>
          </a:p>
        </p:txBody>
      </p:sp>
      <p:pic>
        <p:nvPicPr>
          <p:cNvPr id="5" name="Picture 4">
            <a:extLst>
              <a:ext uri="{FF2B5EF4-FFF2-40B4-BE49-F238E27FC236}">
                <a16:creationId xmlns:a16="http://schemas.microsoft.com/office/drawing/2014/main" id="{20D97487-D26A-29E5-BC34-AD63D48F06C0}"/>
              </a:ext>
            </a:extLst>
          </p:cNvPr>
          <p:cNvPicPr>
            <a:picLocks noChangeAspect="1"/>
          </p:cNvPicPr>
          <p:nvPr/>
        </p:nvPicPr>
        <p:blipFill>
          <a:blip r:embed="rId4"/>
          <a:stretch>
            <a:fillRect/>
          </a:stretch>
        </p:blipFill>
        <p:spPr>
          <a:xfrm>
            <a:off x="6250781" y="1324723"/>
            <a:ext cx="5257800" cy="4709159"/>
          </a:xfrm>
          <a:prstGeom prst="rect">
            <a:avLst/>
          </a:prstGeom>
        </p:spPr>
      </p:pic>
    </p:spTree>
    <p:extLst>
      <p:ext uri="{BB962C8B-B14F-4D97-AF65-F5344CB8AC3E}">
        <p14:creationId xmlns:p14="http://schemas.microsoft.com/office/powerpoint/2010/main" val="3131584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F5B9FD8-FE10-4424-A2EC-72121B87A923}"/>
              </a:ext>
            </a:extLst>
          </p:cNvPr>
          <p:cNvSpPr>
            <a:spLocks noGrp="1"/>
          </p:cNvSpPr>
          <p:nvPr>
            <p:ph type="title"/>
          </p:nvPr>
        </p:nvSpPr>
        <p:spPr/>
        <p:txBody>
          <a:bodyPr>
            <a:normAutofit/>
          </a:bodyPr>
          <a:lstStyle/>
          <a:p>
            <a:r>
              <a:rPr lang="en-US" sz="3000" dirty="0"/>
              <a:t>Multiple Regression Output</a:t>
            </a:r>
          </a:p>
        </p:txBody>
      </p:sp>
      <p:pic>
        <p:nvPicPr>
          <p:cNvPr id="14" name="Picture 13" descr="A picture containing food, sitting, drawing&#10;&#10;Description automatically generated">
            <a:extLst>
              <a:ext uri="{FF2B5EF4-FFF2-40B4-BE49-F238E27FC236}">
                <a16:creationId xmlns:a16="http://schemas.microsoft.com/office/drawing/2014/main" id="{3A007649-7921-42B6-ABC4-DB245F2C9D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29150" y="182562"/>
            <a:ext cx="1524650" cy="365126"/>
          </a:xfrm>
          <a:prstGeom prst="rect">
            <a:avLst/>
          </a:prstGeom>
        </p:spPr>
      </p:pic>
      <p:sp>
        <p:nvSpPr>
          <p:cNvPr id="18" name="Text Placeholder 3">
            <a:extLst>
              <a:ext uri="{FF2B5EF4-FFF2-40B4-BE49-F238E27FC236}">
                <a16:creationId xmlns:a16="http://schemas.microsoft.com/office/drawing/2014/main" id="{EBF2537F-DEA7-441C-8D91-F684B6C04BFE}"/>
              </a:ext>
            </a:extLst>
          </p:cNvPr>
          <p:cNvSpPr>
            <a:spLocks noGrp="1"/>
          </p:cNvSpPr>
          <p:nvPr>
            <p:ph sz="half" idx="2"/>
          </p:nvPr>
        </p:nvSpPr>
        <p:spPr>
          <a:xfrm>
            <a:off x="838200" y="1625594"/>
            <a:ext cx="4948237" cy="2940771"/>
          </a:xfrm>
        </p:spPr>
        <p:txBody>
          <a:bodyPr>
            <a:noAutofit/>
          </a:bodyPr>
          <a:lstStyle/>
          <a:p>
            <a:pPr marL="0" indent="0">
              <a:buNone/>
            </a:pPr>
            <a:r>
              <a:rPr lang="en-US" sz="1400" dirty="0"/>
              <a:t>The numeric output contains:</a:t>
            </a:r>
          </a:p>
          <a:p>
            <a:r>
              <a:rPr lang="en-US" sz="1400" b="1" dirty="0"/>
              <a:t>Regression model</a:t>
            </a:r>
            <a:r>
              <a:rPr lang="en-US" sz="1400" dirty="0"/>
              <a:t> expressed as a mathematical equation</a:t>
            </a:r>
          </a:p>
          <a:p>
            <a:r>
              <a:rPr lang="en-US" sz="1400" b="1" dirty="0"/>
              <a:t>Regression statistics </a:t>
            </a:r>
            <a:r>
              <a:rPr lang="en-US" sz="1400" dirty="0"/>
              <a:t>table</a:t>
            </a:r>
          </a:p>
          <a:p>
            <a:r>
              <a:rPr lang="en-US" sz="1400" b="1" dirty="0"/>
              <a:t>Coefficient Table</a:t>
            </a:r>
          </a:p>
          <a:p>
            <a:r>
              <a:rPr lang="en-US" sz="1400" b="1" dirty="0"/>
              <a:t>ANOVA </a:t>
            </a:r>
            <a:r>
              <a:rPr lang="en-US" sz="1400" dirty="0"/>
              <a:t>table</a:t>
            </a:r>
          </a:p>
          <a:p>
            <a:r>
              <a:rPr lang="en-US" sz="1400" b="1" dirty="0"/>
              <a:t>Variation Inflation Factor </a:t>
            </a:r>
            <a:r>
              <a:rPr lang="en-US" sz="1400" dirty="0"/>
              <a:t>table</a:t>
            </a:r>
          </a:p>
          <a:p>
            <a:r>
              <a:rPr lang="en-US" sz="1400" b="1" dirty="0"/>
              <a:t>Variables Not in Model </a:t>
            </a:r>
            <a:r>
              <a:rPr lang="en-US" sz="1400" dirty="0"/>
              <a:t>table (shown only if the automated stepwise option is chosen)</a:t>
            </a:r>
          </a:p>
          <a:p>
            <a:pPr marL="0" indent="0">
              <a:buNone/>
            </a:pPr>
            <a:endParaRPr lang="en-US" sz="1400" dirty="0"/>
          </a:p>
        </p:txBody>
      </p:sp>
      <p:pic>
        <p:nvPicPr>
          <p:cNvPr id="3" name="Picture 2">
            <a:extLst>
              <a:ext uri="{FF2B5EF4-FFF2-40B4-BE49-F238E27FC236}">
                <a16:creationId xmlns:a16="http://schemas.microsoft.com/office/drawing/2014/main" id="{F931F603-6911-F33F-754D-2DD7FB9B04EF}"/>
              </a:ext>
            </a:extLst>
          </p:cNvPr>
          <p:cNvPicPr>
            <a:picLocks noChangeAspect="1"/>
          </p:cNvPicPr>
          <p:nvPr/>
        </p:nvPicPr>
        <p:blipFill>
          <a:blip r:embed="rId4"/>
          <a:stretch>
            <a:fillRect/>
          </a:stretch>
        </p:blipFill>
        <p:spPr>
          <a:xfrm>
            <a:off x="6405565" y="936499"/>
            <a:ext cx="4323520" cy="5556376"/>
          </a:xfrm>
          <a:prstGeom prst="rect">
            <a:avLst/>
          </a:prstGeom>
        </p:spPr>
      </p:pic>
    </p:spTree>
    <p:extLst>
      <p:ext uri="{BB962C8B-B14F-4D97-AF65-F5344CB8AC3E}">
        <p14:creationId xmlns:p14="http://schemas.microsoft.com/office/powerpoint/2010/main" val="3350010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1147</TotalTime>
  <Words>726</Words>
  <Application>Microsoft Office PowerPoint</Application>
  <PresentationFormat>Widescreen</PresentationFormat>
  <Paragraphs>59</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Open Sans</vt:lpstr>
      <vt:lpstr>Office Theme</vt:lpstr>
      <vt:lpstr>Multiple Regression Analysis</vt:lpstr>
      <vt:lpstr>Using EngineRoom</vt:lpstr>
      <vt:lpstr>Multiple Regression Example</vt:lpstr>
      <vt:lpstr>Multiple Regression Example Output</vt:lpstr>
      <vt:lpstr>Multiple Regression Example Output</vt:lpstr>
      <vt:lpstr>Multiple Regression Output</vt:lpstr>
      <vt:lpstr>Multiple Regression 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Gauge R&amp;R</dc:title>
  <dc:creator>Katie Wenner</dc:creator>
  <cp:lastModifiedBy>Thomas DeMarco</cp:lastModifiedBy>
  <cp:revision>29</cp:revision>
  <dcterms:created xsi:type="dcterms:W3CDTF">2020-09-22T21:11:07Z</dcterms:created>
  <dcterms:modified xsi:type="dcterms:W3CDTF">2026-05-19T15:21:55Z</dcterms:modified>
</cp:coreProperties>
</file>