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833"/>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85417" autoAdjust="0"/>
  </p:normalViewPr>
  <p:slideViewPr>
    <p:cSldViewPr snapToGrid="0">
      <p:cViewPr varScale="1">
        <p:scale>
          <a:sx n="83" d="100"/>
          <a:sy n="83" d="100"/>
        </p:scale>
        <p:origin x="12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4101579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Treatment Name:  “Treatment”</a:t>
            </a:r>
          </a:p>
          <a:p>
            <a:endParaRPr lang="en-US" dirty="0"/>
          </a:p>
          <a:p>
            <a:r>
              <a:rPr lang="en-US" dirty="0"/>
              <a:t>Desired risk/significance level (alpha): 0.15</a:t>
            </a:r>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01949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Conclusion</a:t>
            </a:r>
          </a:p>
          <a:p>
            <a:pPr marL="171450" indent="-171450">
              <a:buFont typeface="Arial" panose="020B0604020202020204" pitchFamily="34" charset="0"/>
              <a:buChar char="•"/>
            </a:pPr>
            <a:r>
              <a:rPr lang="en-US" dirty="0"/>
              <a:t>The p-value is greater than the chosen significance level of 15%, so we fail to reject the null hypothesis that the stress score are the same for the two groups of nurses.</a:t>
            </a:r>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195603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media.moresteam.com/university/tutorials/nonint/new/non_param_onesign.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s://media.moresteam.com/university/downloads/nptest_example_datasets.xlsx"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Independent Samples Mann Whitney Wilcoxon Test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200" y="1502228"/>
            <a:ext cx="5181600" cy="4833257"/>
          </a:xfrm>
        </p:spPr>
        <p:txBody>
          <a:bodyPr>
            <a:normAutofit/>
          </a:bodyPr>
          <a:lstStyle/>
          <a:p>
            <a:pPr marL="0" indent="0">
              <a:buNone/>
            </a:pPr>
            <a:r>
              <a:rPr lang="en-US" sz="1900" dirty="0"/>
              <a:t>When to use this tool</a:t>
            </a:r>
          </a:p>
          <a:p>
            <a:pPr marL="457200" lvl="1" indent="0">
              <a:lnSpc>
                <a:spcPct val="120000"/>
              </a:lnSpc>
              <a:buNone/>
            </a:pPr>
            <a:r>
              <a:rPr lang="en-US" sz="1500" dirty="0">
                <a:latin typeface="+mj-lt"/>
              </a:rPr>
              <a:t>Use the Mann Whitney Wilcoxon (MWW) Test to compare the medians of two independent, continuous populations. As an example, the manager of a clinical facility conducted a study to test whether occupational stress among nurses working in emergency care (EC) is higher than that among nurses working in long term (LT) care using median scores on a stress test.</a:t>
            </a:r>
          </a:p>
          <a:p>
            <a:pPr marL="457200" lvl="1" indent="0">
              <a:lnSpc>
                <a:spcPct val="120000"/>
              </a:lnSpc>
              <a:buNone/>
            </a:pPr>
            <a:endParaRPr lang="en-US" sz="1500" dirty="0">
              <a:latin typeface="+mj-lt"/>
            </a:endParaRPr>
          </a:p>
          <a:p>
            <a:pPr marL="457200" lvl="1" indent="0">
              <a:lnSpc>
                <a:spcPct val="120000"/>
              </a:lnSpc>
              <a:buNone/>
            </a:pPr>
            <a:r>
              <a:rPr lang="en-US" sz="1500" dirty="0">
                <a:latin typeface="+mj-lt"/>
              </a:rPr>
              <a:t>The test makes the following assumptions:</a:t>
            </a:r>
          </a:p>
          <a:p>
            <a:pPr marL="800100" lvl="1" indent="-342900">
              <a:lnSpc>
                <a:spcPct val="120000"/>
              </a:lnSpc>
              <a:buFont typeface="+mj-lt"/>
              <a:buAutoNum type="arabicPeriod"/>
            </a:pPr>
            <a:r>
              <a:rPr lang="en-US" sz="1500" dirty="0">
                <a:latin typeface="+mj-lt"/>
              </a:rPr>
              <a:t>The data are continuous numeric.</a:t>
            </a:r>
          </a:p>
          <a:p>
            <a:pPr marL="800100" lvl="1" indent="-342900">
              <a:lnSpc>
                <a:spcPct val="120000"/>
              </a:lnSpc>
              <a:buFont typeface="+mj-lt"/>
              <a:buAutoNum type="arabicPeriod"/>
            </a:pPr>
            <a:r>
              <a:rPr lang="en-US" sz="1500" dirty="0">
                <a:latin typeface="+mj-lt"/>
              </a:rPr>
              <a:t>The units are randomly sampled.</a:t>
            </a:r>
          </a:p>
          <a:p>
            <a:pPr marL="800100" lvl="1" indent="-342900">
              <a:lnSpc>
                <a:spcPct val="120000"/>
              </a:lnSpc>
              <a:buFont typeface="+mj-lt"/>
              <a:buAutoNum type="arabicPeriod"/>
            </a:pPr>
            <a:r>
              <a:rPr lang="en-US" sz="1500" dirty="0">
                <a:latin typeface="+mj-lt"/>
              </a:rPr>
              <a:t>The two groups are independent of each other.</a:t>
            </a:r>
          </a:p>
          <a:p>
            <a:pPr marL="800100" lvl="1" indent="-342900">
              <a:lnSpc>
                <a:spcPct val="120000"/>
              </a:lnSpc>
              <a:buFont typeface="+mj-lt"/>
              <a:buAutoNum type="arabicPeriod"/>
            </a:pPr>
            <a:r>
              <a:rPr lang="en-US" sz="1500" dirty="0">
                <a:latin typeface="+mj-lt"/>
              </a:rPr>
              <a:t>The two groups have equal variances.</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hlinkClick r:id="rId4"/>
            <a:extLst>
              <a:ext uri="{FF2B5EF4-FFF2-40B4-BE49-F238E27FC236}">
                <a16:creationId xmlns:a16="http://schemas.microsoft.com/office/drawing/2014/main" id="{BF7628D0-C27C-4C3D-BCF6-B037512ED210}"/>
              </a:ext>
            </a:extLst>
          </p:cNvPr>
          <p:cNvPicPr>
            <a:picLocks noGrp="1" noChangeAspect="1"/>
          </p:cNvPicPr>
          <p:nvPr>
            <p:ph sz="half" idx="2"/>
          </p:nvPr>
        </p:nvPicPr>
        <p:blipFill rotWithShape="1">
          <a:blip r:embed="rId5">
            <a:extLst>
              <a:ext uri="{28A0092B-C50C-407E-A947-70E740481C1C}">
                <a14:useLocalDpi xmlns:a14="http://schemas.microsoft.com/office/drawing/2010/main" val="0"/>
              </a:ext>
            </a:extLst>
          </a:blip>
          <a:srcRect l="-602" r="158"/>
          <a:stretch/>
        </p:blipFill>
        <p:spPr>
          <a:xfrm>
            <a:off x="6580700" y="1923189"/>
            <a:ext cx="5106084" cy="2849228"/>
          </a:xfrm>
        </p:spPr>
      </p:pic>
      <p:sp>
        <p:nvSpPr>
          <p:cNvPr id="4" name="TextBox 3">
            <a:hlinkClick r:id="rId4"/>
            <a:extLst>
              <a:ext uri="{FF2B5EF4-FFF2-40B4-BE49-F238E27FC236}">
                <a16:creationId xmlns:a16="http://schemas.microsoft.com/office/drawing/2014/main" id="{83142E48-D34C-4F45-A976-36B370BBAC5C}"/>
              </a:ext>
            </a:extLst>
          </p:cNvPr>
          <p:cNvSpPr txBox="1"/>
          <p:nvPr/>
        </p:nvSpPr>
        <p:spPr>
          <a:xfrm>
            <a:off x="6506575" y="4708526"/>
            <a:ext cx="5562741"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https://media.moresteam.com/university/tutorials/nonint/new/non_param_onesign.mp4</a:t>
            </a: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10515600" cy="525689"/>
          </a:xfrm>
        </p:spPr>
        <p:txBody>
          <a:bodyPr/>
          <a:lstStyle/>
          <a:p>
            <a:pPr marL="0" indent="0">
              <a:buNone/>
            </a:pPr>
            <a:r>
              <a:rPr lang="en-US" dirty="0"/>
              <a:t>Analyze &gt; Non-parametric &gt; Mann Whitney Wilcoxon Test</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b="32768"/>
          <a:stretch/>
        </p:blipFill>
        <p:spPr>
          <a:xfrm>
            <a:off x="1179722" y="2351314"/>
            <a:ext cx="9832556" cy="3712602"/>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Mann Whitney Wilcoxon Test Example</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655" t="885" r="-655" b="50253"/>
          <a:stretch/>
        </p:blipFill>
        <p:spPr>
          <a:xfrm>
            <a:off x="1902963" y="4521896"/>
            <a:ext cx="2470153" cy="1439256"/>
          </a:xfrm>
        </p:spPr>
      </p:pic>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1" y="1825625"/>
            <a:ext cx="4744452" cy="580691"/>
          </a:xfrm>
        </p:spPr>
        <p:txBody>
          <a:bodyPr>
            <a:normAutofit/>
          </a:bodyPr>
          <a:lstStyle/>
          <a:p>
            <a:pPr marL="0" indent="0">
              <a:buNone/>
            </a:pPr>
            <a:r>
              <a:rPr lang="en-US" sz="1400" dirty="0">
                <a:latin typeface="+mj-lt"/>
              </a:rPr>
              <a:t>You must have raw data to run this test. Non-parametric tests cannot be run with sample summary data.</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 name="Picture 1">
            <a:hlinkClick r:id="rId5"/>
            <a:extLst>
              <a:ext uri="{FF2B5EF4-FFF2-40B4-BE49-F238E27FC236}">
                <a16:creationId xmlns:a16="http://schemas.microsoft.com/office/drawing/2014/main" id="{072A51F0-C2F4-47D4-A0B3-B49A6B281390}"/>
              </a:ext>
            </a:extLst>
          </p:cNvPr>
          <p:cNvPicPr>
            <a:picLocks noChangeAspect="1"/>
          </p:cNvPicPr>
          <p:nvPr/>
        </p:nvPicPr>
        <p:blipFill>
          <a:blip r:embed="rId6"/>
          <a:stretch>
            <a:fillRect/>
          </a:stretch>
        </p:blipFill>
        <p:spPr>
          <a:xfrm>
            <a:off x="8982250" y="779633"/>
            <a:ext cx="2371550" cy="481626"/>
          </a:xfrm>
          <a:prstGeom prst="rect">
            <a:avLst/>
          </a:prstGeom>
        </p:spPr>
      </p:pic>
      <p:sp>
        <p:nvSpPr>
          <p:cNvPr id="3" name="TextBox 2">
            <a:hlinkClick r:id="rId5"/>
            <a:extLst>
              <a:ext uri="{FF2B5EF4-FFF2-40B4-BE49-F238E27FC236}">
                <a16:creationId xmlns:a16="http://schemas.microsoft.com/office/drawing/2014/main" id="{2C100111-7B94-4C66-8D5C-31F7DD725027}"/>
              </a:ext>
            </a:extLst>
          </p:cNvPr>
          <p:cNvSpPr txBox="1"/>
          <p:nvPr/>
        </p:nvSpPr>
        <p:spPr>
          <a:xfrm>
            <a:off x="8931110" y="1261259"/>
            <a:ext cx="2473830" cy="289441"/>
          </a:xfrm>
          <a:prstGeom prst="roundRect">
            <a:avLst/>
          </a:prstGeom>
          <a:noFill/>
          <a:ln w="28575">
            <a:noFill/>
          </a:ln>
        </p:spPr>
        <p:txBody>
          <a:bodyPr wrap="square" rtlCol="0">
            <a:spAutoFit/>
          </a:bodyPr>
          <a:lstStyle/>
          <a:p>
            <a:pPr algn="ctr"/>
            <a:r>
              <a:rPr lang="en-US" sz="1050" b="1" dirty="0">
                <a:solidFill>
                  <a:schemeClr val="bg1">
                    <a:lumMod val="50000"/>
                  </a:schemeClr>
                </a:solidFill>
              </a:rPr>
              <a:t>nptest_example_datasets.xlsx</a:t>
            </a:r>
          </a:p>
        </p:txBody>
      </p:sp>
      <p:sp>
        <p:nvSpPr>
          <p:cNvPr id="11" name="TextBox 10">
            <a:extLst>
              <a:ext uri="{FF2B5EF4-FFF2-40B4-BE49-F238E27FC236}">
                <a16:creationId xmlns:a16="http://schemas.microsoft.com/office/drawing/2014/main" id="{F9914A73-0ABD-488C-ABA0-4D50FE52538D}"/>
              </a:ext>
            </a:extLst>
          </p:cNvPr>
          <p:cNvSpPr txBox="1"/>
          <p:nvPr/>
        </p:nvSpPr>
        <p:spPr>
          <a:xfrm>
            <a:off x="838200" y="2773398"/>
            <a:ext cx="4675318" cy="1600438"/>
          </a:xfrm>
          <a:prstGeom prst="rect">
            <a:avLst/>
          </a:prstGeom>
          <a:noFill/>
        </p:spPr>
        <p:txBody>
          <a:bodyPr wrap="square">
            <a:spAutoFit/>
          </a:bodyPr>
          <a:lstStyle/>
          <a:p>
            <a:pPr marL="0" indent="0">
              <a:buNone/>
            </a:pPr>
            <a:r>
              <a:rPr lang="en-US" sz="1400" dirty="0"/>
              <a:t>Example:</a:t>
            </a:r>
          </a:p>
          <a:p>
            <a:pPr marL="0" indent="0">
              <a:buNone/>
            </a:pPr>
            <a:r>
              <a:rPr lang="en-US" sz="1400" b="0" i="0" dirty="0">
                <a:solidFill>
                  <a:srgbClr val="000000"/>
                </a:solidFill>
                <a:effectLst/>
                <a:latin typeface="+mj-lt"/>
              </a:rPr>
              <a:t>The data for this example consists of stress-test scores from 9 nurses from the Emergency Care (EC) unit and 10 nurses from the Long Term (LT) care unit who were randomly selected for the study. We want to test, at the 15% level, whether the scores in the EC group higher than those of the LT group.</a:t>
            </a:r>
            <a:endParaRPr lang="en-US" sz="1400" dirty="0">
              <a:latin typeface="+mj-lt"/>
            </a:endParaRPr>
          </a:p>
        </p:txBody>
      </p:sp>
      <p:sp>
        <p:nvSpPr>
          <p:cNvPr id="10" name="TextBox 9">
            <a:extLst>
              <a:ext uri="{FF2B5EF4-FFF2-40B4-BE49-F238E27FC236}">
                <a16:creationId xmlns:a16="http://schemas.microsoft.com/office/drawing/2014/main" id="{3EAD7D71-16C6-4333-81DE-354162415DE0}"/>
              </a:ext>
            </a:extLst>
          </p:cNvPr>
          <p:cNvSpPr txBox="1"/>
          <p:nvPr/>
        </p:nvSpPr>
        <p:spPr>
          <a:xfrm>
            <a:off x="6096000" y="1573069"/>
            <a:ext cx="5610726" cy="1384995"/>
          </a:xfrm>
          <a:prstGeom prst="rect">
            <a:avLst/>
          </a:prstGeom>
          <a:noFill/>
        </p:spPr>
        <p:txBody>
          <a:bodyPr wrap="square" rtlCol="0">
            <a:spAutoFit/>
          </a:bodyPr>
          <a:lstStyle/>
          <a:p>
            <a:r>
              <a:rPr lang="en-US" sz="1400" b="1" dirty="0"/>
              <a:t>Steps:</a:t>
            </a:r>
          </a:p>
          <a:p>
            <a:endParaRPr lang="en-US" sz="1400" dirty="0"/>
          </a:p>
          <a:p>
            <a:pPr marL="285750" indent="-285750">
              <a:buFont typeface="Arial" panose="020B0604020202020204" pitchFamily="34" charset="0"/>
              <a:buChar char="•"/>
            </a:pPr>
            <a:r>
              <a:rPr lang="en-US" sz="1400" dirty="0"/>
              <a:t>Click on the data file in the data sources panel and drag the </a:t>
            </a:r>
            <a:r>
              <a:rPr lang="en-US" sz="1400" b="1" dirty="0"/>
              <a:t>Emergency Care </a:t>
            </a:r>
            <a:r>
              <a:rPr lang="en-US" sz="1400" dirty="0"/>
              <a:t>and </a:t>
            </a:r>
            <a:r>
              <a:rPr lang="en-US" sz="1400" b="1" dirty="0"/>
              <a:t>Long Term Care </a:t>
            </a:r>
            <a:r>
              <a:rPr lang="en-US" sz="1400" dirty="0"/>
              <a:t>variables onto the Data variable drop zones on the study.</a:t>
            </a:r>
          </a:p>
          <a:p>
            <a:pPr marL="285750" indent="-285750">
              <a:buFont typeface="Arial" panose="020B0604020202020204" pitchFamily="34" charset="0"/>
              <a:buChar char="•"/>
            </a:pPr>
            <a:r>
              <a:rPr lang="en-US" sz="1400" dirty="0"/>
              <a:t>Set up the test as shown, and click Continue:</a:t>
            </a:r>
          </a:p>
        </p:txBody>
      </p:sp>
      <p:pic>
        <p:nvPicPr>
          <p:cNvPr id="13" name="Picture 12">
            <a:extLst>
              <a:ext uri="{FF2B5EF4-FFF2-40B4-BE49-F238E27FC236}">
                <a16:creationId xmlns:a16="http://schemas.microsoft.com/office/drawing/2014/main" id="{213D8E0B-D870-48C2-90DA-3D1D7899450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6981217" y="3018011"/>
            <a:ext cx="3652526" cy="3470185"/>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Mann Whitney Wilcoxon Test Example Output</a:t>
            </a:r>
          </a:p>
        </p:txBody>
      </p:sp>
      <p:pic>
        <p:nvPicPr>
          <p:cNvPr id="7" name="Content Placeholder 6">
            <a:extLst>
              <a:ext uri="{FF2B5EF4-FFF2-40B4-BE49-F238E27FC236}">
                <a16:creationId xmlns:a16="http://schemas.microsoft.com/office/drawing/2014/main" id="{2F493CA0-C5C9-4E56-881A-26851EA6DDFC}"/>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964505" y="1331741"/>
            <a:ext cx="9966071" cy="5023701"/>
          </a:xfr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3" name="Rectangle 2">
            <a:extLst>
              <a:ext uri="{FF2B5EF4-FFF2-40B4-BE49-F238E27FC236}">
                <a16:creationId xmlns:a16="http://schemas.microsoft.com/office/drawing/2014/main" id="{85AE399E-F6C6-4D68-AE46-DDBDA08DD960}"/>
              </a:ext>
            </a:extLst>
          </p:cNvPr>
          <p:cNvSpPr/>
          <p:nvPr/>
        </p:nvSpPr>
        <p:spPr>
          <a:xfrm>
            <a:off x="2129425" y="1860725"/>
            <a:ext cx="8379912" cy="222560"/>
          </a:xfrm>
          <a:prstGeom prst="rect">
            <a:avLst/>
          </a:prstGeom>
          <a:noFill/>
          <a:ln w="38100">
            <a:solidFill>
              <a:srgbClr val="FFD33B"/>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6844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352</Words>
  <Application>Microsoft Office PowerPoint</Application>
  <PresentationFormat>Widescreen</PresentationFormat>
  <Paragraphs>31</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Independent Samples Mann Whitney Wilcoxon Test</vt:lpstr>
      <vt:lpstr>Using EngineRoom</vt:lpstr>
      <vt:lpstr>Mann Whitney Wilcoxon Test Example</vt:lpstr>
      <vt:lpstr>Mann Whitney Wilcoxon Test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21</cp:revision>
  <dcterms:created xsi:type="dcterms:W3CDTF">2020-09-22T21:11:07Z</dcterms:created>
  <dcterms:modified xsi:type="dcterms:W3CDTF">2020-10-30T21:39:46Z</dcterms:modified>
</cp:coreProperties>
</file>