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5" r:id="rId3"/>
    <p:sldId id="261" r:id="rId4"/>
    <p:sldId id="262" r:id="rId5"/>
    <p:sldId id="263" r:id="rId6"/>
    <p:sldId id="264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9833"/>
    <a:srgbClr val="EC5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9" autoAdjust="0"/>
    <p:restoredTop sz="74256" autoAdjust="0"/>
  </p:normalViewPr>
  <p:slideViewPr>
    <p:cSldViewPr snapToGrid="0">
      <p:cViewPr varScale="1">
        <p:scale>
          <a:sx n="76" d="100"/>
          <a:sy n="76" d="100"/>
        </p:scale>
        <p:origin x="4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D2629-3B0D-42F8-B36C-08113B99121D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87927-3E4B-4800-B469-7E8E4F2BE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7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60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41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30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17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4E4F-1A35-4E16-AA43-A9132E3EE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C7A6E9-76B6-46C6-A4A3-C258B3D0F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01CE7-6BF9-4457-8454-F1D5A993D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62554-9DB0-4C81-8F3D-23F2097FC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F2AFA-3070-4BD6-83AC-85EE1C26C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1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BE446-02E8-4723-A03F-D3E99EB33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3A148-B1FD-44DD-ACB0-5309398EFF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F4043-9855-4398-968A-109578FC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05971-F4DF-49F7-90CB-CE447A508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72770-14A7-4924-BE94-8ACD3C757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8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F6CF63-7DA5-4347-90FC-B926F84E7B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18029-C821-4F16-8EA5-03CB0D7C0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E7F9D-F5C6-418E-B0CE-2A41A8070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3F0FD-299C-4260-93D4-30FFEFA0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B095B-6720-49D0-B887-BBF043129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2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05075-7589-4CEC-AB36-9AE261D43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84923-89D1-4A14-B5DE-5426CACA2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17174-298F-47A1-A710-1303F4C1C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E1EA2-D9FA-459D-A40E-540F1DF68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A142A-049D-49DF-B19D-6873C00AB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0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C616E-EB54-44A8-85B4-7E46BCC85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B223A-2F95-4D0D-B28A-BB84F5547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31F3B-D0F1-41F7-AD78-5F730BED7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A2C8C-7730-438B-8BF0-3486C70FB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639BF-FF29-48C2-BBD7-BDEE2BBE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4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301E0-F4CB-436E-890F-B7EAD0A78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79B0B-FDF2-4A3C-A779-C60C1BC05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60E4-BF7F-4509-8802-790C32403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7F38B-CDF2-4BC2-8765-F3478F713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686E1-2216-4966-B377-67991100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5BDDF-9FA4-4707-8111-3745F55E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1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D406D-1A3F-44E4-8F42-3E93F1DC0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D7BA2-FC6A-40D4-AA8D-70E8A9FA4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6F5D6-5B8C-4B79-80B9-9477E1541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7B7FA4-929A-4C1A-B622-D1DBE9114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36DFD1-7EBE-40D1-B234-C9282580F9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60D1D6-F6A3-44D9-BCD4-F6D332C93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2BDA12-D010-4558-929A-418EE6E5B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AC51FB-AB99-4566-BEF5-940E36D9B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1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E65B2-44FE-453E-BA68-15728A214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EB4B4A-C183-497E-B6AD-044070286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4FD46-BBE5-48AF-A125-AB4996EDF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80C7D9-74C0-44C0-81D0-2A5E2FCA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3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42EB57-9F5C-40E2-9776-7848A6D7C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C52C5D-1750-4018-A675-F86BC3A02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C9827-AF44-4B83-A9EC-64EE6BA1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9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7212D-DBEC-4732-A37C-B61CD2566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0988C-1BB2-4A7E-8E91-843BCDA93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65B06-C9DA-49BC-96BE-B2AE6E4E4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F1DD31-EE05-4E0A-A560-BC84F797D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8E670-FAD3-4DF3-BA52-28E8A9134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60E6D-0D42-4EA1-8CE5-9FA9FF72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6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8B42-88B3-41EF-B081-6B491EB1B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EE566-E3CE-43A6-9FCD-9794F0D96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9045A-24B3-4956-806C-15C9F6CCA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A6C86-64B0-4939-A7CF-408FBCA3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49B7E6-D896-4817-9F3D-5CDFB9EA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558D8-D84F-43BA-AAF0-5144BEACE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27D4D1-4E64-400D-BBE8-291646498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5FD93-26DD-4230-A14D-31ABB1857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F7014-86DC-4D51-B755-035C52588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8E5E3-5AD7-4DBE-8394-E18C9BED7EE5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FF26A-682C-4DEA-949C-8FB164A1D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655A0-A8D7-4E30-A78A-A976FCBA7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2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moresteam.com/university/tutorials/nonint/new/log_reg.mp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hyperlink" Target="https://media.moresteam.com/university/downloads/lreg_raw_exmpldata.xlsx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5BFCE-2B99-4E4B-B0A4-403CE93E3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AE18C-0D84-436A-8CC4-A6E073FAFE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02228"/>
            <a:ext cx="5181600" cy="48332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00" dirty="0"/>
              <a:t>When to use this tool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dirty="0">
                <a:latin typeface="+mj-lt"/>
              </a:rPr>
              <a:t>Use Logistic Regression Analysis to model the relationship between a binary (e.g. '1/0' or 'Yes/No') dependent or output variable and a set of continuous or categorical independent or input variables. 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+mj-lt"/>
              </a:rPr>
              <a:t>The tool helps model or predict a binary response variable from a set of independent or input variables. 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+mj-lt"/>
              </a:rPr>
              <a:t>The response variable in this is assumed to have a normal distribution. </a:t>
            </a:r>
          </a:p>
          <a:p>
            <a:pPr lvl="1">
              <a:lnSpc>
                <a:spcPct val="120000"/>
              </a:lnSpc>
            </a:pPr>
            <a:r>
              <a:rPr lang="en-US" i="1" dirty="0">
                <a:latin typeface="+mj-lt"/>
              </a:rPr>
              <a:t>e</a:t>
            </a:r>
            <a:r>
              <a:rPr lang="en-US" dirty="0">
                <a:latin typeface="+mj-lt"/>
              </a:rPr>
              <a:t> has a binomial distribution (as opposed to a normal distribution assumed in multiple regression), so this approach applies a linear model to the logarithm of the odds of an event, rather than to the response variable itself, which is typically in the form of Event=1, Non-event=0 or expressed as counts of events among opportunities.</a:t>
            </a:r>
          </a:p>
        </p:txBody>
      </p:sp>
      <p:pic>
        <p:nvPicPr>
          <p:cNvPr id="6" name="Picture 5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B65D3631-4006-4799-8AD7-68B4245F23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11" name="Content Placeholder 10">
            <a:hlinkClick r:id="rId3"/>
            <a:extLst>
              <a:ext uri="{FF2B5EF4-FFF2-40B4-BE49-F238E27FC236}">
                <a16:creationId xmlns:a16="http://schemas.microsoft.com/office/drawing/2014/main" id="{BF7628D0-C27C-4C3D-BCF6-B037512ED21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9" t="-1" r="-20" b="-1"/>
          <a:stretch/>
        </p:blipFill>
        <p:spPr>
          <a:xfrm>
            <a:off x="6265441" y="1818394"/>
            <a:ext cx="5295652" cy="2952249"/>
          </a:xfrm>
        </p:spPr>
      </p:pic>
      <p:sp>
        <p:nvSpPr>
          <p:cNvPr id="4" name="TextBox 3">
            <a:hlinkClick r:id="rId3"/>
            <a:extLst>
              <a:ext uri="{FF2B5EF4-FFF2-40B4-BE49-F238E27FC236}">
                <a16:creationId xmlns:a16="http://schemas.microsoft.com/office/drawing/2014/main" id="{A727FA3C-6F95-4B22-8CEB-B970C9C4AF83}"/>
              </a:ext>
            </a:extLst>
          </p:cNvPr>
          <p:cNvSpPr txBox="1"/>
          <p:nvPr/>
        </p:nvSpPr>
        <p:spPr>
          <a:xfrm>
            <a:off x="6542817" y="4803099"/>
            <a:ext cx="47468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Tutorial:</a:t>
            </a:r>
          </a:p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https://media.moresteam.com/university/tutorials/nonint/new/log_reg.mp4</a:t>
            </a:r>
          </a:p>
        </p:txBody>
      </p:sp>
    </p:spTree>
    <p:extLst>
      <p:ext uri="{BB962C8B-B14F-4D97-AF65-F5344CB8AC3E}">
        <p14:creationId xmlns:p14="http://schemas.microsoft.com/office/powerpoint/2010/main" val="368086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5BFCE-2B99-4E4B-B0A4-403CE93E3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AE18C-0D84-436A-8CC4-A6E073FAFE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502228"/>
            <a:ext cx="10234613" cy="483325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900" dirty="0"/>
              <a:t>Logistic Regression Analysis models the data using a linear equation of the form: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900" b="1" dirty="0"/>
              <a:t>Logit(Y) = a + b</a:t>
            </a:r>
            <a:r>
              <a:rPr lang="en-US" sz="1900" b="1" baseline="-25000" dirty="0"/>
              <a:t>1</a:t>
            </a:r>
            <a:r>
              <a:rPr lang="en-US" sz="1900" b="1" dirty="0"/>
              <a:t>X</a:t>
            </a:r>
            <a:r>
              <a:rPr lang="en-US" sz="1900" b="1" baseline="-25000" dirty="0"/>
              <a:t>1</a:t>
            </a:r>
            <a:r>
              <a:rPr lang="en-US" sz="1900" b="1" dirty="0"/>
              <a:t>+ b</a:t>
            </a:r>
            <a:r>
              <a:rPr lang="en-US" sz="1900" b="1" baseline="-25000" dirty="0"/>
              <a:t>2</a:t>
            </a:r>
            <a:r>
              <a:rPr lang="en-US" sz="1900" b="1" dirty="0"/>
              <a:t>X</a:t>
            </a:r>
            <a:r>
              <a:rPr lang="en-US" sz="1900" b="1" baseline="-25000" dirty="0"/>
              <a:t>2</a:t>
            </a:r>
            <a:r>
              <a:rPr lang="en-US" sz="1900" b="1" dirty="0"/>
              <a:t> + …</a:t>
            </a:r>
            <a:r>
              <a:rPr lang="en-US" sz="1900" b="1" dirty="0" err="1"/>
              <a:t>b</a:t>
            </a:r>
            <a:r>
              <a:rPr lang="en-US" sz="1900" b="1" baseline="-25000" dirty="0" err="1"/>
              <a:t>k</a:t>
            </a:r>
            <a:r>
              <a:rPr lang="en-US" sz="1900" b="1" dirty="0" err="1"/>
              <a:t>X</a:t>
            </a:r>
            <a:r>
              <a:rPr lang="en-US" sz="1900" b="1" baseline="-25000" dirty="0" err="1"/>
              <a:t>k</a:t>
            </a:r>
            <a:r>
              <a:rPr lang="en-US" sz="1900" b="1" dirty="0"/>
              <a:t>+ e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1900" dirty="0"/>
              <a:t>where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900" b="1" dirty="0"/>
              <a:t>Logit(Y) </a:t>
            </a:r>
            <a:r>
              <a:rPr lang="en-US" sz="1900" dirty="0"/>
              <a:t>= the log of the odds of the response event. Odds is simply the ratio of the probability of the event occurring over the probability of the event not occurring</a:t>
            </a:r>
          </a:p>
          <a:p>
            <a:pPr marL="0" indent="0">
              <a:buNone/>
            </a:pPr>
            <a:r>
              <a:rPr lang="en-US" sz="1900" b="1" dirty="0"/>
              <a:t>Y</a:t>
            </a:r>
            <a:r>
              <a:rPr lang="en-US" sz="1900" dirty="0"/>
              <a:t> = the output or response variable, taking values 0 or 1</a:t>
            </a:r>
          </a:p>
          <a:p>
            <a:pPr marL="0" indent="0">
              <a:buNone/>
            </a:pPr>
            <a:r>
              <a:rPr lang="en-US" sz="1900" b="1" dirty="0"/>
              <a:t>a</a:t>
            </a:r>
            <a:r>
              <a:rPr lang="en-US" sz="1900" dirty="0"/>
              <a:t> = the constant term (value of Y when all inputs are set to zero)</a:t>
            </a:r>
          </a:p>
          <a:p>
            <a:pPr marL="0" indent="0">
              <a:buNone/>
            </a:pPr>
            <a:r>
              <a:rPr lang="en-US" sz="1900" b="1" dirty="0"/>
              <a:t>X</a:t>
            </a:r>
            <a:r>
              <a:rPr lang="en-US" sz="1900" b="1" baseline="-25000" dirty="0"/>
              <a:t>1</a:t>
            </a:r>
            <a:r>
              <a:rPr lang="en-US" sz="1900" b="1" dirty="0"/>
              <a:t>, X</a:t>
            </a:r>
            <a:r>
              <a:rPr lang="en-US" sz="1900" b="1" baseline="-25000" dirty="0"/>
              <a:t>2</a:t>
            </a:r>
            <a:r>
              <a:rPr lang="en-US" sz="1900" b="1" dirty="0"/>
              <a:t>, .…</a:t>
            </a:r>
            <a:r>
              <a:rPr lang="en-US" sz="1900" b="1" dirty="0" err="1"/>
              <a:t>X</a:t>
            </a:r>
            <a:r>
              <a:rPr lang="en-US" sz="1900" b="1" baseline="-25000" dirty="0" err="1"/>
              <a:t>k</a:t>
            </a:r>
            <a:r>
              <a:rPr lang="en-US" sz="1900" b="1" dirty="0"/>
              <a:t> </a:t>
            </a:r>
            <a:r>
              <a:rPr lang="en-US" sz="1900" dirty="0"/>
              <a:t>= the inputs or predictor variables. While Y is assumed to be continuous, the X inputs can be continuous or categorical.</a:t>
            </a:r>
          </a:p>
          <a:p>
            <a:pPr marL="0" indent="0">
              <a:buNone/>
            </a:pPr>
            <a:r>
              <a:rPr lang="en-US" sz="1900" b="1" dirty="0"/>
              <a:t>b</a:t>
            </a:r>
            <a:r>
              <a:rPr lang="en-US" sz="1900" b="1" baseline="-25000" dirty="0"/>
              <a:t>1</a:t>
            </a:r>
            <a:r>
              <a:rPr lang="en-US" sz="1900" b="1" dirty="0"/>
              <a:t>, b</a:t>
            </a:r>
            <a:r>
              <a:rPr lang="en-US" sz="1900" b="1" baseline="-25000" dirty="0"/>
              <a:t>2</a:t>
            </a:r>
            <a:r>
              <a:rPr lang="en-US" sz="1900" b="1" dirty="0"/>
              <a:t>, ...b</a:t>
            </a:r>
            <a:r>
              <a:rPr lang="en-US" sz="1900" b="1" baseline="-25000" dirty="0"/>
              <a:t>k</a:t>
            </a:r>
            <a:r>
              <a:rPr lang="en-US" sz="1900" b="1" dirty="0"/>
              <a:t> </a:t>
            </a:r>
            <a:r>
              <a:rPr lang="en-US" sz="1900" dirty="0"/>
              <a:t>= the partial regression coefficients corresponding to the inputs</a:t>
            </a:r>
          </a:p>
          <a:p>
            <a:pPr marL="0" indent="0">
              <a:buNone/>
            </a:pPr>
            <a:r>
              <a:rPr lang="en-US" sz="1900" b="1" dirty="0"/>
              <a:t>e</a:t>
            </a:r>
            <a:r>
              <a:rPr lang="en-US" sz="1900" dirty="0"/>
              <a:t> = the error or unexplained variance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1900" dirty="0"/>
              <a:t>In simpler terms, the Logistic Regression Analysis equation is:</a:t>
            </a:r>
          </a:p>
          <a:p>
            <a:pPr marL="0" indent="0">
              <a:buNone/>
            </a:pPr>
            <a:r>
              <a:rPr lang="en-US" sz="1900" b="1" dirty="0"/>
              <a:t>Log-odds (Y) = constant + coefficient1 (input1) + coefficient2(input2) + ..... + </a:t>
            </a:r>
            <a:r>
              <a:rPr lang="en-US" sz="1900" b="1" dirty="0" err="1"/>
              <a:t>coefficientk</a:t>
            </a:r>
            <a:r>
              <a:rPr lang="en-US" sz="1900" b="1" dirty="0"/>
              <a:t>(</a:t>
            </a:r>
            <a:r>
              <a:rPr lang="en-US" sz="1900" b="1" dirty="0" err="1"/>
              <a:t>inputk</a:t>
            </a:r>
            <a:r>
              <a:rPr lang="en-US" sz="1900" b="1" dirty="0"/>
              <a:t>) + error</a:t>
            </a:r>
            <a:endParaRPr lang="en-US" b="1" dirty="0">
              <a:latin typeface="+mj-lt"/>
            </a:endParaRPr>
          </a:p>
        </p:txBody>
      </p:sp>
      <p:pic>
        <p:nvPicPr>
          <p:cNvPr id="6" name="Picture 5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B65D3631-4006-4799-8AD7-68B4245F23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946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94042-684D-4D41-A467-13A43A510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EngineRoom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4C425-30EB-4064-AB06-CD6A0C787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2568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Analyze &gt; Regression Analysis &gt; Logistic Regression</a:t>
            </a:r>
          </a:p>
        </p:txBody>
      </p:sp>
      <p:pic>
        <p:nvPicPr>
          <p:cNvPr id="5" name="Picture 4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9A584338-24DE-40E6-B217-56A892EAAD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07E137-4A2B-450E-8D6C-7B6C20235A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599"/>
          <a:stretch/>
        </p:blipFill>
        <p:spPr>
          <a:xfrm>
            <a:off x="1147857" y="2351314"/>
            <a:ext cx="9896285" cy="373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7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F5B9FD8-FE10-4424-A2EC-72121B87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 (Raw Data) Example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EB4C9505-7886-49A3-90D3-1D1B37143AE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4282" y="3902620"/>
            <a:ext cx="3277594" cy="2446835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EB934-49E3-46CF-8E3D-3D72D8F5E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625594"/>
            <a:ext cx="4948237" cy="29407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Raw data source:</a:t>
            </a:r>
          </a:p>
          <a:p>
            <a:r>
              <a:rPr lang="en-US" sz="1400" dirty="0"/>
              <a:t>the independent variables may be numeric (assumed continuous)</a:t>
            </a:r>
          </a:p>
          <a:p>
            <a:r>
              <a:rPr lang="en-US" sz="1400" dirty="0"/>
              <a:t>binary (binary variables can be formatted as numeric or text) or multinomial (several nominal levels) or ordinal in nature</a:t>
            </a:r>
          </a:p>
          <a:p>
            <a:r>
              <a:rPr lang="en-US" sz="1400" dirty="0"/>
              <a:t>Categorical independent variables with multiple levels must be converted to indicator/dummy variables before running the analysis</a:t>
            </a:r>
          </a:p>
        </p:txBody>
      </p:sp>
      <p:pic>
        <p:nvPicPr>
          <p:cNvPr id="14" name="Picture 13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3A007649-7921-42B6-ABC4-DB245F2C9D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2" name="Picture 1">
            <a:hlinkClick r:id="rId5"/>
            <a:extLst>
              <a:ext uri="{FF2B5EF4-FFF2-40B4-BE49-F238E27FC236}">
                <a16:creationId xmlns:a16="http://schemas.microsoft.com/office/drawing/2014/main" id="{072A51F0-C2F4-47D4-A0B3-B49A6B2813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82250" y="779633"/>
            <a:ext cx="2371550" cy="481626"/>
          </a:xfrm>
          <a:prstGeom prst="rect">
            <a:avLst/>
          </a:prstGeom>
        </p:spPr>
      </p:pic>
      <p:sp>
        <p:nvSpPr>
          <p:cNvPr id="3" name="TextBox 2">
            <a:hlinkClick r:id="rId5"/>
            <a:extLst>
              <a:ext uri="{FF2B5EF4-FFF2-40B4-BE49-F238E27FC236}">
                <a16:creationId xmlns:a16="http://schemas.microsoft.com/office/drawing/2014/main" id="{2C100111-7B94-4C66-8D5C-31F7DD725027}"/>
              </a:ext>
            </a:extLst>
          </p:cNvPr>
          <p:cNvSpPr txBox="1"/>
          <p:nvPr/>
        </p:nvSpPr>
        <p:spPr>
          <a:xfrm>
            <a:off x="8931110" y="1261259"/>
            <a:ext cx="2473830" cy="280928"/>
          </a:xfrm>
          <a:prstGeom prst="round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>
                    <a:lumMod val="50000"/>
                  </a:schemeClr>
                </a:solidFill>
              </a:rPr>
              <a:t>lreg_raw_exmpldata.xlsx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AD7D71-16C6-4333-81DE-354162415DE0}"/>
              </a:ext>
            </a:extLst>
          </p:cNvPr>
          <p:cNvSpPr txBox="1"/>
          <p:nvPr/>
        </p:nvSpPr>
        <p:spPr>
          <a:xfrm>
            <a:off x="6096000" y="1490657"/>
            <a:ext cx="56107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Steps: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Drag the </a:t>
            </a:r>
            <a:r>
              <a:rPr lang="en-US" sz="1400" b="1" dirty="0"/>
              <a:t>binary</a:t>
            </a:r>
            <a:r>
              <a:rPr lang="en-US" sz="1400" dirty="0"/>
              <a:t> (can be numeric or text) response variable into the Response Variable drop zone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Drag the </a:t>
            </a:r>
            <a:r>
              <a:rPr lang="en-US" sz="1400" b="1" dirty="0"/>
              <a:t>independent variables </a:t>
            </a:r>
            <a:r>
              <a:rPr lang="en-US" sz="1400" dirty="0"/>
              <a:t>into the Independent Variables drop zone.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Enter the desired significance level </a:t>
            </a:r>
            <a:r>
              <a:rPr lang="en-US" sz="1400" dirty="0"/>
              <a:t>(default is 0.05) and click the 'Update' button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13D8E0B-D870-48C2-90DA-3D1D789945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21398" y="3306539"/>
            <a:ext cx="5419423" cy="294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2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AFB5D-42C4-4AE0-A028-29AEC56B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 (Raw Data) Example Output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F493CA0-C5C9-4E56-881A-26851EA6DD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12823" y="1486658"/>
            <a:ext cx="6966352" cy="4760757"/>
          </a:xfrm>
        </p:spPr>
      </p:pic>
      <p:pic>
        <p:nvPicPr>
          <p:cNvPr id="10" name="Picture 9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0BCEAC74-6194-446B-8B01-EA766B8CC0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844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835B7E62-B561-4259-B025-8FF4848D48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97600" y="3623333"/>
            <a:ext cx="5443221" cy="2953685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4F5B9FD8-FE10-4424-A2EC-72121B87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Logistic Regression (Grouped Data) Example</a:t>
            </a:r>
          </a:p>
        </p:txBody>
      </p:sp>
      <p:pic>
        <p:nvPicPr>
          <p:cNvPr id="14" name="Picture 13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3A007649-7921-42B6-ABC4-DB245F2C9D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17" name="Picture Placeholder 5">
            <a:extLst>
              <a:ext uri="{FF2B5EF4-FFF2-40B4-BE49-F238E27FC236}">
                <a16:creationId xmlns:a16="http://schemas.microsoft.com/office/drawing/2014/main" id="{AF508945-EF5E-42F9-8306-659AD63F6C1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7996" y="3902620"/>
            <a:ext cx="3010165" cy="2446835"/>
          </a:xfrm>
        </p:spPr>
      </p:pic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EBF2537F-DEA7-441C-8D91-F684B6C04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625594"/>
            <a:ext cx="4948237" cy="29407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Grouped data source:</a:t>
            </a:r>
          </a:p>
          <a:p>
            <a:r>
              <a:rPr lang="en-US" sz="1400" dirty="0"/>
              <a:t>The independent variables may be numeric (assumed continuous) or categorical</a:t>
            </a:r>
          </a:p>
          <a:p>
            <a:r>
              <a:rPr lang="en-US" sz="1400" dirty="0"/>
              <a:t>Categorical X variables may be binary (can be formatted as numeric or text) or multinomial (several nominal levels, like ‘red, blue and white’) or ordinal (‘low, medium, high’)</a:t>
            </a:r>
          </a:p>
          <a:p>
            <a:r>
              <a:rPr lang="en-US" sz="1400" dirty="0"/>
              <a:t>Categorical X variables with multiple nominal levels must be converted to indicator/dummy variables before running the analysis.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4237980-B855-4670-9655-2765F557B4AA}"/>
              </a:ext>
            </a:extLst>
          </p:cNvPr>
          <p:cNvSpPr txBox="1"/>
          <p:nvPr/>
        </p:nvSpPr>
        <p:spPr>
          <a:xfrm>
            <a:off x="6096000" y="1490657"/>
            <a:ext cx="56107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Steps: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Drag the response variable that is in the form of counts or frequencies (numeric) onto the Response Variable drop zone &gt;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Drag the variable containing the sample or subgroup sizes on to the Group variable drop zone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Drag the independent variables into the Independent Variables drop zone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Enter the desired significance level (default is 0.05) and click the 'Update' button.</a:t>
            </a:r>
          </a:p>
        </p:txBody>
      </p:sp>
    </p:spTree>
    <p:extLst>
      <p:ext uri="{BB962C8B-B14F-4D97-AF65-F5344CB8AC3E}">
        <p14:creationId xmlns:p14="http://schemas.microsoft.com/office/powerpoint/2010/main" val="3131584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AFB5D-42C4-4AE0-A028-29AEC56B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 (Grouped Data) Example Output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F493CA0-C5C9-4E56-881A-26851EA6DD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12823" y="1542379"/>
            <a:ext cx="6966352" cy="4649315"/>
          </a:xfrm>
        </p:spPr>
      </p:pic>
      <p:pic>
        <p:nvPicPr>
          <p:cNvPr id="10" name="Picture 9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0BCEAC74-6194-446B-8B01-EA766B8CC0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182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648</Words>
  <Application>Microsoft Office PowerPoint</Application>
  <PresentationFormat>Widescreen</PresentationFormat>
  <Paragraphs>50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Logistic Regression Analysis</vt:lpstr>
      <vt:lpstr>Logistic Regression Analysis</vt:lpstr>
      <vt:lpstr>Using EngineRoom</vt:lpstr>
      <vt:lpstr>Logistic Regression (Raw Data) Example</vt:lpstr>
      <vt:lpstr>Logistic Regression (Raw Data) Example Output</vt:lpstr>
      <vt:lpstr>Logistic Regression (Grouped Data) Example</vt:lpstr>
      <vt:lpstr>Logistic Regression (Grouped Data) Example Output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Gauge R&amp;R</dc:title>
  <dc:creator>Katie Wenner</dc:creator>
  <cp:lastModifiedBy>Katie Wenner</cp:lastModifiedBy>
  <cp:revision>22</cp:revision>
  <dcterms:created xsi:type="dcterms:W3CDTF">2020-09-22T21:11:07Z</dcterms:created>
  <dcterms:modified xsi:type="dcterms:W3CDTF">2020-10-30T21:48:45Z</dcterms:modified>
</cp:coreProperties>
</file>