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9" r:id="rId2"/>
    <p:sldId id="261" r:id="rId3"/>
    <p:sldId id="262" r:id="rId4"/>
    <p:sldId id="26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9833"/>
    <a:srgbClr val="EC5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79" autoAdjust="0"/>
    <p:restoredTop sz="85417" autoAdjust="0"/>
  </p:normalViewPr>
  <p:slideViewPr>
    <p:cSldViewPr snapToGrid="0">
      <p:cViewPr varScale="1">
        <p:scale>
          <a:sx n="83" d="100"/>
          <a:sy n="83" d="100"/>
        </p:scale>
        <p:origin x="126"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DD2629-3B0D-42F8-B36C-08113B99121D}" type="datetimeFigureOut">
              <a:rPr lang="en-US" smtClean="0"/>
              <a:t>10/30/2020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187927-3E4B-4800-B469-7E8E4F2BE502}" type="slidenum">
              <a:rPr lang="en-US" smtClean="0"/>
              <a:t>‹#›</a:t>
            </a:fld>
            <a:endParaRPr lang="en-US"/>
          </a:p>
        </p:txBody>
      </p:sp>
    </p:spTree>
    <p:extLst>
      <p:ext uri="{BB962C8B-B14F-4D97-AF65-F5344CB8AC3E}">
        <p14:creationId xmlns:p14="http://schemas.microsoft.com/office/powerpoint/2010/main" val="1575087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1</a:t>
            </a:fld>
            <a:endParaRPr lang="en-US"/>
          </a:p>
        </p:txBody>
      </p:sp>
    </p:spTree>
    <p:extLst>
      <p:ext uri="{BB962C8B-B14F-4D97-AF65-F5344CB8AC3E}">
        <p14:creationId xmlns:p14="http://schemas.microsoft.com/office/powerpoint/2010/main" val="4101579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Treatment Name:  “Treatment”</a:t>
            </a:r>
          </a:p>
          <a:p>
            <a:endParaRPr lang="en-US" dirty="0"/>
          </a:p>
          <a:p>
            <a:r>
              <a:rPr lang="en-US" dirty="0"/>
              <a:t>Desired risk/significance level (alpha): 0.15</a:t>
            </a:r>
          </a:p>
        </p:txBody>
      </p:sp>
      <p:sp>
        <p:nvSpPr>
          <p:cNvPr id="4" name="Slide Number Placeholder 3"/>
          <p:cNvSpPr>
            <a:spLocks noGrp="1"/>
          </p:cNvSpPr>
          <p:nvPr>
            <p:ph type="sldNum" sz="quarter" idx="5"/>
          </p:nvPr>
        </p:nvSpPr>
        <p:spPr/>
        <p:txBody>
          <a:bodyPr/>
          <a:lstStyle/>
          <a:p>
            <a:fld id="{57187927-3E4B-4800-B469-7E8E4F2BE502}" type="slidenum">
              <a:rPr lang="en-US" smtClean="0"/>
              <a:t>3</a:t>
            </a:fld>
            <a:endParaRPr lang="en-US"/>
          </a:p>
        </p:txBody>
      </p:sp>
    </p:spTree>
    <p:extLst>
      <p:ext uri="{BB962C8B-B14F-4D97-AF65-F5344CB8AC3E}">
        <p14:creationId xmlns:p14="http://schemas.microsoft.com/office/powerpoint/2010/main" val="1019492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Conclusion</a:t>
            </a:r>
          </a:p>
          <a:p>
            <a:pPr marL="171450" indent="-171450">
              <a:buFont typeface="Arial" panose="020B0604020202020204" pitchFamily="34" charset="0"/>
              <a:buChar char="•"/>
            </a:pPr>
            <a:r>
              <a:rPr lang="en-US" dirty="0"/>
              <a:t>The p-value is less than the chosen significance level of 15%, so reject the null hypothesis</a:t>
            </a:r>
          </a:p>
          <a:p>
            <a:pPr marL="171450" indent="-171450">
              <a:buFont typeface="Arial" panose="020B0604020202020204" pitchFamily="34" charset="0"/>
              <a:buChar char="•"/>
            </a:pPr>
            <a:r>
              <a:rPr lang="en-US" dirty="0"/>
              <a:t>at least one treatment differs significantly from the others at the 15% level</a:t>
            </a:r>
          </a:p>
          <a:p>
            <a:pPr marL="171450" indent="-171450">
              <a:buFont typeface="Arial" panose="020B0604020202020204" pitchFamily="34" charset="0"/>
              <a:buChar char="•"/>
            </a:pPr>
            <a:r>
              <a:rPr lang="en-US" dirty="0"/>
              <a:t>The Pairwise Comparisons table shows that, in particular, Treatments A and B differ significantly</a:t>
            </a:r>
          </a:p>
        </p:txBody>
      </p:sp>
      <p:sp>
        <p:nvSpPr>
          <p:cNvPr id="4" name="Slide Number Placeholder 3"/>
          <p:cNvSpPr>
            <a:spLocks noGrp="1"/>
          </p:cNvSpPr>
          <p:nvPr>
            <p:ph type="sldNum" sz="quarter" idx="5"/>
          </p:nvPr>
        </p:nvSpPr>
        <p:spPr/>
        <p:txBody>
          <a:bodyPr/>
          <a:lstStyle/>
          <a:p>
            <a:fld id="{57187927-3E4B-4800-B469-7E8E4F2BE502}" type="slidenum">
              <a:rPr lang="en-US" smtClean="0"/>
              <a:t>4</a:t>
            </a:fld>
            <a:endParaRPr lang="en-US"/>
          </a:p>
        </p:txBody>
      </p:sp>
    </p:spTree>
    <p:extLst>
      <p:ext uri="{BB962C8B-B14F-4D97-AF65-F5344CB8AC3E}">
        <p14:creationId xmlns:p14="http://schemas.microsoft.com/office/powerpoint/2010/main" val="1956038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64E4F-1A35-4E16-AA43-A9132E3EE7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C7A6E9-76B6-46C6-A4A3-C258B3D0F6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E01CE7-6BF9-4457-8454-F1D5A993DAF7}"/>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28E62554-9DB0-4C81-8F3D-23F2097FC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7F2AFA-3070-4BD6-83AC-85EE1C26CAA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652213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BE446-02E8-4723-A03F-D3E99EB337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B3A148-B1FD-44DD-ACB0-5309398EFF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F4043-9855-4398-968A-109578FCA0C7}"/>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22E05971-F4DF-49F7-90CB-CE447A5083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872770-14A7-4924-BE94-8ACD3C75752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47858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F6CF63-7DA5-4347-90FC-B926F84E7B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A18029-C821-4F16-8EA5-03CB0D7C0F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E7F9D-F5C6-418E-B0CE-2A41A8070BC0}"/>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0C93F0FD-299C-4260-93D4-30FFEFA07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5B095B-6720-49D0-B887-BBF043129F1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0961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05075-7589-4CEC-AB36-9AE261D430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884923-89D1-4A14-B5DE-5426CACA2E83}"/>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0817174-298F-47A1-A710-1303F4C1C4D8}"/>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4A0E1EA2-D9FA-459D-A40E-540F1DF686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4A142A-049D-49DF-B19D-6873C00ABFB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55600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C616E-EB54-44A8-85B4-7E46BCC855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2B223A-2F95-4D0D-B28A-BB84F5547D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B31F3B-D0F1-41F7-AD78-5F730BED7534}"/>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7E7A2C8C-7730-438B-8BF0-3486C70FB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0639BF-FF29-48C2-BBD7-BDEE2BBE94E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37947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301E0-F4CB-436E-890F-B7EAD0A788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479B0B-FDF2-4A3C-A779-C60C1BC057BF}"/>
              </a:ext>
            </a:extLst>
          </p:cNvPr>
          <p:cNvSpPr>
            <a:spLocks noGrp="1"/>
          </p:cNvSpPr>
          <p:nvPr>
            <p:ph sz="half" idx="1"/>
          </p:nvPr>
        </p:nvSpPr>
        <p:spPr>
          <a:xfrm>
            <a:off x="838200" y="1825625"/>
            <a:ext cx="5181600" cy="4351338"/>
          </a:xfrm>
        </p:spPr>
        <p:txBody>
          <a:bodyPr/>
          <a:lstStyle>
            <a:lvl1pPr>
              <a:defRPr sz="1800"/>
            </a:lvl1pPr>
            <a:lvl2pPr>
              <a:defRPr sz="1600"/>
            </a:lvl2pPr>
            <a:lvl3pPr>
              <a:defRPr sz="1400"/>
            </a:lvl3pPr>
            <a:lvl4pPr>
              <a:defRPr sz="12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60E4-BF7F-4509-8802-790C32403817}"/>
              </a:ext>
            </a:extLst>
          </p:cNvPr>
          <p:cNvSpPr>
            <a:spLocks noGrp="1"/>
          </p:cNvSpPr>
          <p:nvPr>
            <p:ph sz="half" idx="2"/>
          </p:nvPr>
        </p:nvSpPr>
        <p:spPr>
          <a:xfrm>
            <a:off x="6172200" y="1825625"/>
            <a:ext cx="5181600" cy="4351338"/>
          </a:xfrm>
        </p:spPr>
        <p:txBody>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E047F38B-CDF2-4BC2-8765-F3478F7139FB}"/>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6" name="Footer Placeholder 5">
            <a:extLst>
              <a:ext uri="{FF2B5EF4-FFF2-40B4-BE49-F238E27FC236}">
                <a16:creationId xmlns:a16="http://schemas.microsoft.com/office/drawing/2014/main" id="{BCB686E1-2216-4966-B377-67991100E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5BDDF-9FA4-4707-8111-3745F55E4AF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427641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D406D-1A3F-44E4-8F42-3E93F1DC06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8D7BA2-FC6A-40D4-AA8D-70E8A9FA42AD}"/>
              </a:ext>
            </a:extLst>
          </p:cNvPr>
          <p:cNvSpPr>
            <a:spLocks noGrp="1"/>
          </p:cNvSpPr>
          <p:nvPr>
            <p:ph type="body" idx="1"/>
          </p:nvPr>
        </p:nvSpPr>
        <p:spPr>
          <a:xfrm>
            <a:off x="839788" y="1681163"/>
            <a:ext cx="5157787"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776F5D6-5B8C-4B79-80B9-9477E1541ABB}"/>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17B7FA4-929A-4C1A-B622-D1DBE9114247}"/>
              </a:ext>
            </a:extLst>
          </p:cNvPr>
          <p:cNvSpPr>
            <a:spLocks noGrp="1"/>
          </p:cNvSpPr>
          <p:nvPr>
            <p:ph type="body" sz="quarter" idx="3"/>
          </p:nvPr>
        </p:nvSpPr>
        <p:spPr>
          <a:xfrm>
            <a:off x="6172200" y="1681163"/>
            <a:ext cx="5183188"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836DFD1-7EBE-40D1-B234-C9282580F9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60D1D6-F6A3-44D9-BCD4-F6D332C930DA}"/>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8" name="Footer Placeholder 7">
            <a:extLst>
              <a:ext uri="{FF2B5EF4-FFF2-40B4-BE49-F238E27FC236}">
                <a16:creationId xmlns:a16="http://schemas.microsoft.com/office/drawing/2014/main" id="{822BDA12-D010-4558-929A-418EE6E5BD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AC51FB-AB99-4566-BEF5-940E36D9B62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33041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65B2-44FE-453E-BA68-15728A2145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EB4B4A-C183-497E-B6AD-04407028602F}"/>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4" name="Footer Placeholder 3">
            <a:extLst>
              <a:ext uri="{FF2B5EF4-FFF2-40B4-BE49-F238E27FC236}">
                <a16:creationId xmlns:a16="http://schemas.microsoft.com/office/drawing/2014/main" id="{00F4FD46-BBE5-48AF-A125-AB4996EDF0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80C7D9-74C0-44C0-81D0-2A5E2FCAB80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78533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42EB57-9F5C-40E2-9776-7848A6D7CE15}"/>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3" name="Footer Placeholder 2">
            <a:extLst>
              <a:ext uri="{FF2B5EF4-FFF2-40B4-BE49-F238E27FC236}">
                <a16:creationId xmlns:a16="http://schemas.microsoft.com/office/drawing/2014/main" id="{ADC52C5D-1750-4018-A675-F86BC3A028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DC9827-AF44-4B83-A9EC-64EE6BA12A3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54029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7212D-DBEC-4732-A37C-B61CD256691D}"/>
              </a:ext>
            </a:extLst>
          </p:cNvPr>
          <p:cNvSpPr>
            <a:spLocks noGrp="1"/>
          </p:cNvSpPr>
          <p:nvPr>
            <p:ph type="title"/>
          </p:nvPr>
        </p:nvSpPr>
        <p:spPr>
          <a:xfrm>
            <a:off x="839788" y="457200"/>
            <a:ext cx="3932237" cy="1600200"/>
          </a:xfrm>
        </p:spPr>
        <p:txBody>
          <a:bodyPr anchor="b">
            <a:normAutofit/>
          </a:bodyPr>
          <a:lstStyle>
            <a:lvl1pPr>
              <a:defRPr sz="1800"/>
            </a:lvl1pPr>
          </a:lstStyle>
          <a:p>
            <a:r>
              <a:rPr lang="en-US" dirty="0"/>
              <a:t>Click to edit Master title style</a:t>
            </a:r>
          </a:p>
        </p:txBody>
      </p:sp>
      <p:sp>
        <p:nvSpPr>
          <p:cNvPr id="3" name="Content Placeholder 2">
            <a:extLst>
              <a:ext uri="{FF2B5EF4-FFF2-40B4-BE49-F238E27FC236}">
                <a16:creationId xmlns:a16="http://schemas.microsoft.com/office/drawing/2014/main" id="{9D40988C-1BB2-4A7E-8E91-843BCDA930D4}"/>
              </a:ext>
            </a:extLst>
          </p:cNvPr>
          <p:cNvSpPr>
            <a:spLocks noGrp="1"/>
          </p:cNvSpPr>
          <p:nvPr>
            <p:ph idx="1"/>
          </p:nvPr>
        </p:nvSpPr>
        <p:spPr>
          <a:xfrm>
            <a:off x="5183188" y="987425"/>
            <a:ext cx="6172200" cy="4873625"/>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5665B06-C9DA-49BC-96BE-B2AE6E4E4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1F1DD31-EE05-4E0A-A560-BC84F797D647}"/>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6" name="Footer Placeholder 5">
            <a:extLst>
              <a:ext uri="{FF2B5EF4-FFF2-40B4-BE49-F238E27FC236}">
                <a16:creationId xmlns:a16="http://schemas.microsoft.com/office/drawing/2014/main" id="{5598E670-FAD3-4DF3-BA52-28E8A91343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E60E6D-0D42-4EA1-8CE5-9FA9FF7266B9}"/>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17106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48B42-88B3-41EF-B081-6B491EB1B430}"/>
              </a:ext>
            </a:extLst>
          </p:cNvPr>
          <p:cNvSpPr>
            <a:spLocks noGrp="1"/>
          </p:cNvSpPr>
          <p:nvPr>
            <p:ph type="title"/>
          </p:nvPr>
        </p:nvSpPr>
        <p:spPr>
          <a:xfrm>
            <a:off x="839788" y="457200"/>
            <a:ext cx="3932237" cy="1600200"/>
          </a:xfrm>
        </p:spPr>
        <p:txBody>
          <a:bodyPr anchor="b">
            <a:normAutofit/>
          </a:bodyPr>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E6AEE566-E3CE-43A6-9FCD-9794F0D967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D9045A-24B3-4956-806C-15C9F6CCA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7A6C86-64B0-4939-A7CF-408FBCA3EE24}"/>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6" name="Footer Placeholder 5">
            <a:extLst>
              <a:ext uri="{FF2B5EF4-FFF2-40B4-BE49-F238E27FC236}">
                <a16:creationId xmlns:a16="http://schemas.microsoft.com/office/drawing/2014/main" id="{4F49B7E6-D896-4817-9F3D-5CDFB9EA06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0558D8-D84F-43BA-AAF0-5144BEACEB5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50097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27D4D1-4E64-400D-BBE8-2916464982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9E5FD93-26DD-4230-A14D-31ABB18575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B8F7014-86DC-4D51-B755-035C525884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349FF26A-682C-4DEA-949C-8FB164A1D0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C655A0-A8D7-4E30-A78A-A976FCBA70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A0DF5-F19E-432D-8E8E-A992A890A03B}" type="slidenum">
              <a:rPr lang="en-US" smtClean="0"/>
              <a:t>‹#›</a:t>
            </a:fld>
            <a:endParaRPr lang="en-US"/>
          </a:p>
        </p:txBody>
      </p:sp>
    </p:spTree>
    <p:extLst>
      <p:ext uri="{BB962C8B-B14F-4D97-AF65-F5344CB8AC3E}">
        <p14:creationId xmlns:p14="http://schemas.microsoft.com/office/powerpoint/2010/main" val="2597728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hyperlink" Target="https://media.moresteam.com/university/tutorials/nonint/new/non_param_onesign.mp4"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hyperlink" Target="https://media.moresteam.com/university/downloads/nptest_example_datasets.xlsx"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BFCE-2B99-4E4B-B0A4-403CE93E3B6A}"/>
              </a:ext>
            </a:extLst>
          </p:cNvPr>
          <p:cNvSpPr>
            <a:spLocks noGrp="1"/>
          </p:cNvSpPr>
          <p:nvPr>
            <p:ph type="title"/>
          </p:nvPr>
        </p:nvSpPr>
        <p:spPr/>
        <p:txBody>
          <a:bodyPr/>
          <a:lstStyle/>
          <a:p>
            <a:r>
              <a:rPr lang="en-US" dirty="0"/>
              <a:t>Independent Samples Kruskal Wallis Test</a:t>
            </a:r>
          </a:p>
        </p:txBody>
      </p:sp>
      <p:sp>
        <p:nvSpPr>
          <p:cNvPr id="3" name="Content Placeholder 2">
            <a:extLst>
              <a:ext uri="{FF2B5EF4-FFF2-40B4-BE49-F238E27FC236}">
                <a16:creationId xmlns:a16="http://schemas.microsoft.com/office/drawing/2014/main" id="{2FFAE18C-0D84-436A-8CC4-A6E073FAFE75}"/>
              </a:ext>
            </a:extLst>
          </p:cNvPr>
          <p:cNvSpPr>
            <a:spLocks noGrp="1"/>
          </p:cNvSpPr>
          <p:nvPr>
            <p:ph sz="half" idx="1"/>
          </p:nvPr>
        </p:nvSpPr>
        <p:spPr>
          <a:xfrm>
            <a:off x="838200" y="1502228"/>
            <a:ext cx="5181600" cy="4833257"/>
          </a:xfrm>
        </p:spPr>
        <p:txBody>
          <a:bodyPr>
            <a:normAutofit/>
          </a:bodyPr>
          <a:lstStyle/>
          <a:p>
            <a:pPr marL="0" indent="0">
              <a:buNone/>
            </a:pPr>
            <a:r>
              <a:rPr lang="en-US" sz="1900" dirty="0"/>
              <a:t>When to use this tool</a:t>
            </a:r>
          </a:p>
          <a:p>
            <a:pPr marL="457200" lvl="1" indent="0">
              <a:lnSpc>
                <a:spcPct val="120000"/>
              </a:lnSpc>
              <a:buNone/>
            </a:pPr>
            <a:r>
              <a:rPr lang="en-US" sz="1500" dirty="0">
                <a:latin typeface="+mj-lt"/>
              </a:rPr>
              <a:t>The Kruskal Wallis Test is used to compare the medians of three or more independent, continuous populations. As an example, three treatments are administered to randomly sampled groups of patients and their median scores on a reaction time test compared.</a:t>
            </a:r>
          </a:p>
          <a:p>
            <a:pPr marL="457200" lvl="1" indent="0">
              <a:lnSpc>
                <a:spcPct val="120000"/>
              </a:lnSpc>
              <a:buNone/>
            </a:pPr>
            <a:endParaRPr lang="en-US" sz="1500" dirty="0">
              <a:latin typeface="+mj-lt"/>
            </a:endParaRPr>
          </a:p>
          <a:p>
            <a:pPr marL="457200" lvl="1" indent="0">
              <a:lnSpc>
                <a:spcPct val="120000"/>
              </a:lnSpc>
              <a:buNone/>
            </a:pPr>
            <a:r>
              <a:rPr lang="en-US" sz="1500" dirty="0">
                <a:latin typeface="+mj-lt"/>
              </a:rPr>
              <a:t>The Kruskal Wallis test makes the following assumptions:</a:t>
            </a:r>
          </a:p>
          <a:p>
            <a:pPr marL="457200" lvl="1" indent="0">
              <a:lnSpc>
                <a:spcPct val="120000"/>
              </a:lnSpc>
              <a:buNone/>
            </a:pPr>
            <a:endParaRPr lang="en-US" sz="1500" dirty="0">
              <a:latin typeface="+mj-lt"/>
            </a:endParaRPr>
          </a:p>
          <a:p>
            <a:pPr marL="800100" lvl="1" indent="-342900">
              <a:lnSpc>
                <a:spcPct val="120000"/>
              </a:lnSpc>
              <a:buFont typeface="+mj-lt"/>
              <a:buAutoNum type="arabicPeriod"/>
            </a:pPr>
            <a:r>
              <a:rPr lang="en-US" sz="1500" dirty="0">
                <a:latin typeface="+mj-lt"/>
              </a:rPr>
              <a:t>The data are continuous numeric.</a:t>
            </a:r>
          </a:p>
          <a:p>
            <a:pPr marL="800100" lvl="1" indent="-342900">
              <a:lnSpc>
                <a:spcPct val="120000"/>
              </a:lnSpc>
              <a:buFont typeface="+mj-lt"/>
              <a:buAutoNum type="arabicPeriod"/>
            </a:pPr>
            <a:r>
              <a:rPr lang="en-US" sz="1500" dirty="0">
                <a:latin typeface="+mj-lt"/>
              </a:rPr>
              <a:t>The units are randomly sampled.</a:t>
            </a:r>
          </a:p>
          <a:p>
            <a:pPr marL="800100" lvl="1" indent="-342900">
              <a:lnSpc>
                <a:spcPct val="120000"/>
              </a:lnSpc>
              <a:buFont typeface="+mj-lt"/>
              <a:buAutoNum type="arabicPeriod"/>
            </a:pPr>
            <a:r>
              <a:rPr lang="en-US" sz="1500" dirty="0">
                <a:latin typeface="+mj-lt"/>
              </a:rPr>
              <a:t>The groups are independent of each other.</a:t>
            </a:r>
          </a:p>
          <a:p>
            <a:pPr marL="800100" lvl="1" indent="-342900">
              <a:lnSpc>
                <a:spcPct val="120000"/>
              </a:lnSpc>
              <a:buFont typeface="+mj-lt"/>
              <a:buAutoNum type="arabicPeriod"/>
            </a:pPr>
            <a:r>
              <a:rPr lang="en-US" sz="1500" dirty="0">
                <a:latin typeface="+mj-lt"/>
              </a:rPr>
              <a:t>The groups have equal variances.</a:t>
            </a:r>
          </a:p>
        </p:txBody>
      </p:sp>
      <p:pic>
        <p:nvPicPr>
          <p:cNvPr id="6" name="Picture 5" descr="A picture containing food, sitting, drawing&#10;&#10;Description automatically generated">
            <a:extLst>
              <a:ext uri="{FF2B5EF4-FFF2-40B4-BE49-F238E27FC236}">
                <a16:creationId xmlns:a16="http://schemas.microsoft.com/office/drawing/2014/main" id="{B65D3631-4006-4799-8AD7-68B4245F23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11" name="Content Placeholder 10">
            <a:hlinkClick r:id="rId4"/>
            <a:extLst>
              <a:ext uri="{FF2B5EF4-FFF2-40B4-BE49-F238E27FC236}">
                <a16:creationId xmlns:a16="http://schemas.microsoft.com/office/drawing/2014/main" id="{BF7628D0-C27C-4C3D-BCF6-B037512ED210}"/>
              </a:ext>
            </a:extLst>
          </p:cNvPr>
          <p:cNvPicPr>
            <a:picLocks noGrp="1" noChangeAspect="1"/>
          </p:cNvPicPr>
          <p:nvPr>
            <p:ph sz="half" idx="2"/>
          </p:nvPr>
        </p:nvPicPr>
        <p:blipFill rotWithShape="1">
          <a:blip r:embed="rId5">
            <a:extLst>
              <a:ext uri="{28A0092B-C50C-407E-A947-70E740481C1C}">
                <a14:useLocalDpi xmlns:a14="http://schemas.microsoft.com/office/drawing/2010/main" val="0"/>
              </a:ext>
            </a:extLst>
          </a:blip>
          <a:srcRect l="-602" r="158"/>
          <a:stretch/>
        </p:blipFill>
        <p:spPr>
          <a:xfrm>
            <a:off x="6580700" y="2023397"/>
            <a:ext cx="5106084" cy="2849228"/>
          </a:xfrm>
        </p:spPr>
      </p:pic>
      <p:sp>
        <p:nvSpPr>
          <p:cNvPr id="4" name="TextBox 3">
            <a:hlinkClick r:id="rId4"/>
            <a:extLst>
              <a:ext uri="{FF2B5EF4-FFF2-40B4-BE49-F238E27FC236}">
                <a16:creationId xmlns:a16="http://schemas.microsoft.com/office/drawing/2014/main" id="{7C6D068C-66AD-4A7C-8243-944BE434B8F8}"/>
              </a:ext>
            </a:extLst>
          </p:cNvPr>
          <p:cNvSpPr txBox="1"/>
          <p:nvPr/>
        </p:nvSpPr>
        <p:spPr>
          <a:xfrm>
            <a:off x="6506575" y="4708526"/>
            <a:ext cx="5562741" cy="600164"/>
          </a:xfrm>
          <a:prstGeom prst="rect">
            <a:avLst/>
          </a:prstGeom>
          <a:noFill/>
        </p:spPr>
        <p:txBody>
          <a:bodyPr wrap="none" rtlCol="0">
            <a:spAutoFit/>
          </a:bodyPr>
          <a:lstStyle/>
          <a:p>
            <a:r>
              <a:rPr lang="en-US" sz="1100" b="1" dirty="0">
                <a:solidFill>
                  <a:schemeClr val="bg1">
                    <a:lumMod val="65000"/>
                  </a:schemeClr>
                </a:solidFill>
              </a:rPr>
              <a:t>Tutorial:</a:t>
            </a:r>
          </a:p>
          <a:p>
            <a:r>
              <a:rPr lang="en-US" sz="1100" u="sng" dirty="0">
                <a:solidFill>
                  <a:schemeClr val="bg1">
                    <a:lumMod val="65000"/>
                  </a:schemeClr>
                </a:solidFill>
              </a:rPr>
              <a:t>https://media.moresteam.com/university/tutorials/nonint/new/non_param_onesign.mp4</a:t>
            </a:r>
          </a:p>
          <a:p>
            <a:endParaRPr lang="en-US" sz="1100" dirty="0">
              <a:solidFill>
                <a:schemeClr val="bg1">
                  <a:lumMod val="65000"/>
                </a:schemeClr>
              </a:solidFill>
            </a:endParaRPr>
          </a:p>
        </p:txBody>
      </p:sp>
    </p:spTree>
    <p:extLst>
      <p:ext uri="{BB962C8B-B14F-4D97-AF65-F5344CB8AC3E}">
        <p14:creationId xmlns:p14="http://schemas.microsoft.com/office/powerpoint/2010/main" val="3680861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94042-684D-4D41-A467-13A43A510F9F}"/>
              </a:ext>
            </a:extLst>
          </p:cNvPr>
          <p:cNvSpPr>
            <a:spLocks noGrp="1"/>
          </p:cNvSpPr>
          <p:nvPr>
            <p:ph type="title"/>
          </p:nvPr>
        </p:nvSpPr>
        <p:spPr/>
        <p:txBody>
          <a:bodyPr/>
          <a:lstStyle/>
          <a:p>
            <a:r>
              <a:rPr lang="en-US" dirty="0"/>
              <a:t>Using EngineRoom</a:t>
            </a:r>
          </a:p>
        </p:txBody>
      </p:sp>
      <p:sp>
        <p:nvSpPr>
          <p:cNvPr id="3" name="Content Placeholder 2">
            <a:extLst>
              <a:ext uri="{FF2B5EF4-FFF2-40B4-BE49-F238E27FC236}">
                <a16:creationId xmlns:a16="http://schemas.microsoft.com/office/drawing/2014/main" id="{49D4C425-30EB-4064-AB06-CD6A0C787670}"/>
              </a:ext>
            </a:extLst>
          </p:cNvPr>
          <p:cNvSpPr>
            <a:spLocks noGrp="1"/>
          </p:cNvSpPr>
          <p:nvPr>
            <p:ph idx="1"/>
          </p:nvPr>
        </p:nvSpPr>
        <p:spPr>
          <a:xfrm>
            <a:off x="838200" y="1825625"/>
            <a:ext cx="10515600" cy="525689"/>
          </a:xfrm>
        </p:spPr>
        <p:txBody>
          <a:bodyPr/>
          <a:lstStyle/>
          <a:p>
            <a:pPr marL="0" indent="0">
              <a:buNone/>
            </a:pPr>
            <a:r>
              <a:rPr lang="en-US" dirty="0"/>
              <a:t>Analyze &gt; Non-parametric &gt; Kruskal Wallis Test</a:t>
            </a:r>
          </a:p>
        </p:txBody>
      </p:sp>
      <p:pic>
        <p:nvPicPr>
          <p:cNvPr id="5" name="Picture 4" descr="A picture containing food, sitting, drawing&#10;&#10;Description automatically generated">
            <a:extLst>
              <a:ext uri="{FF2B5EF4-FFF2-40B4-BE49-F238E27FC236}">
                <a16:creationId xmlns:a16="http://schemas.microsoft.com/office/drawing/2014/main" id="{9A584338-24DE-40E6-B217-56A892EAAD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7" name="Picture 6">
            <a:extLst>
              <a:ext uri="{FF2B5EF4-FFF2-40B4-BE49-F238E27FC236}">
                <a16:creationId xmlns:a16="http://schemas.microsoft.com/office/drawing/2014/main" id="{0007E137-4A2B-450E-8D6C-7B6C20235A55}"/>
              </a:ext>
            </a:extLst>
          </p:cNvPr>
          <p:cNvPicPr>
            <a:picLocks noChangeAspect="1"/>
          </p:cNvPicPr>
          <p:nvPr/>
        </p:nvPicPr>
        <p:blipFill rotWithShape="1">
          <a:blip r:embed="rId3">
            <a:extLst>
              <a:ext uri="{28A0092B-C50C-407E-A947-70E740481C1C}">
                <a14:useLocalDpi xmlns:a14="http://schemas.microsoft.com/office/drawing/2010/main" val="0"/>
              </a:ext>
            </a:extLst>
          </a:blip>
          <a:srcRect b="32768"/>
          <a:stretch/>
        </p:blipFill>
        <p:spPr>
          <a:xfrm>
            <a:off x="1179722" y="2351314"/>
            <a:ext cx="9832556" cy="3712602"/>
          </a:xfrm>
          <a:prstGeom prst="rect">
            <a:avLst/>
          </a:prstGeom>
        </p:spPr>
      </p:pic>
    </p:spTree>
    <p:extLst>
      <p:ext uri="{BB962C8B-B14F-4D97-AF65-F5344CB8AC3E}">
        <p14:creationId xmlns:p14="http://schemas.microsoft.com/office/powerpoint/2010/main" val="3598370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F5B9FD8-FE10-4424-A2EC-72121B87A923}"/>
              </a:ext>
            </a:extLst>
          </p:cNvPr>
          <p:cNvSpPr>
            <a:spLocks noGrp="1"/>
          </p:cNvSpPr>
          <p:nvPr>
            <p:ph type="title"/>
          </p:nvPr>
        </p:nvSpPr>
        <p:spPr/>
        <p:txBody>
          <a:bodyPr/>
          <a:lstStyle/>
          <a:p>
            <a:r>
              <a:rPr lang="en-US" dirty="0"/>
              <a:t>Kruskal Wallis Test Example</a:t>
            </a:r>
          </a:p>
        </p:txBody>
      </p:sp>
      <p:pic>
        <p:nvPicPr>
          <p:cNvPr id="6" name="Picture Placeholder 5">
            <a:extLst>
              <a:ext uri="{FF2B5EF4-FFF2-40B4-BE49-F238E27FC236}">
                <a16:creationId xmlns:a16="http://schemas.microsoft.com/office/drawing/2014/main" id="{EB4C9505-7886-49A3-90D3-1D1B37143AE6}"/>
              </a:ext>
            </a:extLst>
          </p:cNvPr>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b="1576"/>
          <a:stretch/>
        </p:blipFill>
        <p:spPr>
          <a:xfrm>
            <a:off x="1677494" y="4188669"/>
            <a:ext cx="3106555" cy="1810061"/>
          </a:xfrm>
        </p:spPr>
      </p:pic>
      <p:sp>
        <p:nvSpPr>
          <p:cNvPr id="4" name="Text Placeholder 3">
            <a:extLst>
              <a:ext uri="{FF2B5EF4-FFF2-40B4-BE49-F238E27FC236}">
                <a16:creationId xmlns:a16="http://schemas.microsoft.com/office/drawing/2014/main" id="{CCCEB934-49E3-46CF-8E3D-3D72D8F5EBFD}"/>
              </a:ext>
            </a:extLst>
          </p:cNvPr>
          <p:cNvSpPr>
            <a:spLocks noGrp="1"/>
          </p:cNvSpPr>
          <p:nvPr>
            <p:ph sz="half" idx="2"/>
          </p:nvPr>
        </p:nvSpPr>
        <p:spPr>
          <a:xfrm>
            <a:off x="838201" y="1825625"/>
            <a:ext cx="4744452" cy="580691"/>
          </a:xfrm>
        </p:spPr>
        <p:txBody>
          <a:bodyPr>
            <a:normAutofit/>
          </a:bodyPr>
          <a:lstStyle/>
          <a:p>
            <a:pPr marL="0" indent="0">
              <a:buNone/>
            </a:pPr>
            <a:r>
              <a:rPr lang="en-US" sz="1400" dirty="0"/>
              <a:t>You must have raw data to run this test. Non-parametric tests cannot be run with sample summary data.</a:t>
            </a:r>
          </a:p>
        </p:txBody>
      </p:sp>
      <p:pic>
        <p:nvPicPr>
          <p:cNvPr id="14" name="Picture 13" descr="A picture containing food, sitting, drawing&#10;&#10;Description automatically generated">
            <a:extLst>
              <a:ext uri="{FF2B5EF4-FFF2-40B4-BE49-F238E27FC236}">
                <a16:creationId xmlns:a16="http://schemas.microsoft.com/office/drawing/2014/main" id="{3A007649-7921-42B6-ABC4-DB245F2C9D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2" name="Picture 1">
            <a:hlinkClick r:id="rId5"/>
            <a:extLst>
              <a:ext uri="{FF2B5EF4-FFF2-40B4-BE49-F238E27FC236}">
                <a16:creationId xmlns:a16="http://schemas.microsoft.com/office/drawing/2014/main" id="{072A51F0-C2F4-47D4-A0B3-B49A6B281390}"/>
              </a:ext>
            </a:extLst>
          </p:cNvPr>
          <p:cNvPicPr>
            <a:picLocks noChangeAspect="1"/>
          </p:cNvPicPr>
          <p:nvPr/>
        </p:nvPicPr>
        <p:blipFill>
          <a:blip r:embed="rId6"/>
          <a:stretch>
            <a:fillRect/>
          </a:stretch>
        </p:blipFill>
        <p:spPr>
          <a:xfrm>
            <a:off x="8982250" y="779633"/>
            <a:ext cx="2371550" cy="481626"/>
          </a:xfrm>
          <a:prstGeom prst="rect">
            <a:avLst/>
          </a:prstGeom>
        </p:spPr>
      </p:pic>
      <p:sp>
        <p:nvSpPr>
          <p:cNvPr id="3" name="TextBox 2">
            <a:hlinkClick r:id="rId5"/>
            <a:extLst>
              <a:ext uri="{FF2B5EF4-FFF2-40B4-BE49-F238E27FC236}">
                <a16:creationId xmlns:a16="http://schemas.microsoft.com/office/drawing/2014/main" id="{2C100111-7B94-4C66-8D5C-31F7DD725027}"/>
              </a:ext>
            </a:extLst>
          </p:cNvPr>
          <p:cNvSpPr txBox="1"/>
          <p:nvPr/>
        </p:nvSpPr>
        <p:spPr>
          <a:xfrm>
            <a:off x="8931110" y="1261259"/>
            <a:ext cx="2473830" cy="289441"/>
          </a:xfrm>
          <a:prstGeom prst="roundRect">
            <a:avLst/>
          </a:prstGeom>
          <a:noFill/>
          <a:ln w="28575">
            <a:noFill/>
          </a:ln>
        </p:spPr>
        <p:txBody>
          <a:bodyPr wrap="square" rtlCol="0">
            <a:spAutoFit/>
          </a:bodyPr>
          <a:lstStyle/>
          <a:p>
            <a:pPr algn="ctr"/>
            <a:r>
              <a:rPr lang="en-US" sz="1050" b="1" dirty="0">
                <a:solidFill>
                  <a:schemeClr val="bg1">
                    <a:lumMod val="50000"/>
                  </a:schemeClr>
                </a:solidFill>
              </a:rPr>
              <a:t>nptest_example_datasets.xlsx</a:t>
            </a:r>
          </a:p>
        </p:txBody>
      </p:sp>
      <p:sp>
        <p:nvSpPr>
          <p:cNvPr id="11" name="TextBox 10">
            <a:extLst>
              <a:ext uri="{FF2B5EF4-FFF2-40B4-BE49-F238E27FC236}">
                <a16:creationId xmlns:a16="http://schemas.microsoft.com/office/drawing/2014/main" id="{F9914A73-0ABD-488C-ABA0-4D50FE52538D}"/>
              </a:ext>
            </a:extLst>
          </p:cNvPr>
          <p:cNvSpPr txBox="1"/>
          <p:nvPr/>
        </p:nvSpPr>
        <p:spPr>
          <a:xfrm>
            <a:off x="838200" y="2773398"/>
            <a:ext cx="4675318" cy="1169551"/>
          </a:xfrm>
          <a:prstGeom prst="rect">
            <a:avLst/>
          </a:prstGeom>
          <a:noFill/>
        </p:spPr>
        <p:txBody>
          <a:bodyPr wrap="square">
            <a:spAutoFit/>
          </a:bodyPr>
          <a:lstStyle/>
          <a:p>
            <a:pPr marL="0" indent="0">
              <a:buNone/>
            </a:pPr>
            <a:r>
              <a:rPr lang="en-US" sz="1400" dirty="0"/>
              <a:t>Example:</a:t>
            </a:r>
          </a:p>
          <a:p>
            <a:pPr marL="0" indent="0">
              <a:buNone/>
            </a:pPr>
            <a:r>
              <a:rPr lang="en-US" sz="1400" b="0" i="0" dirty="0">
                <a:solidFill>
                  <a:srgbClr val="000000"/>
                </a:solidFill>
                <a:effectLst/>
                <a:latin typeface="+mj-lt"/>
              </a:rPr>
              <a:t>The data for this example consists of three samples of scores representing reduction in pain, for each treatment group: A, B and C. We want to test, at the 15% level, whether the reduction in pain differs across treatments.</a:t>
            </a:r>
            <a:endParaRPr lang="en-US" sz="1400" dirty="0">
              <a:latin typeface="+mj-lt"/>
            </a:endParaRPr>
          </a:p>
        </p:txBody>
      </p:sp>
      <p:sp>
        <p:nvSpPr>
          <p:cNvPr id="10" name="TextBox 9">
            <a:extLst>
              <a:ext uri="{FF2B5EF4-FFF2-40B4-BE49-F238E27FC236}">
                <a16:creationId xmlns:a16="http://schemas.microsoft.com/office/drawing/2014/main" id="{3EAD7D71-16C6-4333-81DE-354162415DE0}"/>
              </a:ext>
            </a:extLst>
          </p:cNvPr>
          <p:cNvSpPr txBox="1"/>
          <p:nvPr/>
        </p:nvSpPr>
        <p:spPr>
          <a:xfrm>
            <a:off x="6096000" y="1573069"/>
            <a:ext cx="5610726" cy="1384995"/>
          </a:xfrm>
          <a:prstGeom prst="rect">
            <a:avLst/>
          </a:prstGeom>
          <a:noFill/>
        </p:spPr>
        <p:txBody>
          <a:bodyPr wrap="square" rtlCol="0">
            <a:spAutoFit/>
          </a:bodyPr>
          <a:lstStyle/>
          <a:p>
            <a:r>
              <a:rPr lang="en-US" sz="1400" b="1" dirty="0"/>
              <a:t>Steps:</a:t>
            </a:r>
          </a:p>
          <a:p>
            <a:endParaRPr lang="en-US" sz="1400" dirty="0"/>
          </a:p>
          <a:p>
            <a:pPr marL="285750" indent="-285750">
              <a:buFont typeface="Arial" panose="020B0604020202020204" pitchFamily="34" charset="0"/>
              <a:buChar char="•"/>
            </a:pPr>
            <a:r>
              <a:rPr lang="en-US" sz="1400" dirty="0"/>
              <a:t>Click on the data file in the data sources panel and drag the three </a:t>
            </a:r>
            <a:r>
              <a:rPr lang="en-US" sz="1400" b="1" dirty="0"/>
              <a:t>Treatment</a:t>
            </a:r>
            <a:r>
              <a:rPr lang="en-US" sz="1400" dirty="0"/>
              <a:t> variables onto the Data variable drop zones on the study.</a:t>
            </a:r>
          </a:p>
          <a:p>
            <a:pPr marL="285750" indent="-285750">
              <a:buFont typeface="Arial" panose="020B0604020202020204" pitchFamily="34" charset="0"/>
              <a:buChar char="•"/>
            </a:pPr>
            <a:r>
              <a:rPr lang="en-US" sz="1400" dirty="0"/>
              <a:t>Set up the test as shown, and click Continue:</a:t>
            </a:r>
          </a:p>
        </p:txBody>
      </p:sp>
      <p:pic>
        <p:nvPicPr>
          <p:cNvPr id="13" name="Picture 12">
            <a:extLst>
              <a:ext uri="{FF2B5EF4-FFF2-40B4-BE49-F238E27FC236}">
                <a16:creationId xmlns:a16="http://schemas.microsoft.com/office/drawing/2014/main" id="{213D8E0B-D870-48C2-90DA-3D1D78994509}"/>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7079222" y="3158826"/>
            <a:ext cx="3644281" cy="3291792"/>
          </a:xfrm>
          <a:prstGeom prst="rect">
            <a:avLst/>
          </a:prstGeom>
        </p:spPr>
      </p:pic>
    </p:spTree>
    <p:extLst>
      <p:ext uri="{BB962C8B-B14F-4D97-AF65-F5344CB8AC3E}">
        <p14:creationId xmlns:p14="http://schemas.microsoft.com/office/powerpoint/2010/main" val="244812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FB5D-42C4-4AE0-A028-29AEC56B9ABC}"/>
              </a:ext>
            </a:extLst>
          </p:cNvPr>
          <p:cNvSpPr>
            <a:spLocks noGrp="1"/>
          </p:cNvSpPr>
          <p:nvPr>
            <p:ph type="title"/>
          </p:nvPr>
        </p:nvSpPr>
        <p:spPr/>
        <p:txBody>
          <a:bodyPr/>
          <a:lstStyle/>
          <a:p>
            <a:r>
              <a:rPr lang="en-US" dirty="0"/>
              <a:t>Kruskal Wallis Test Example Output</a:t>
            </a:r>
          </a:p>
        </p:txBody>
      </p:sp>
      <p:pic>
        <p:nvPicPr>
          <p:cNvPr id="7" name="Content Placeholder 6">
            <a:extLst>
              <a:ext uri="{FF2B5EF4-FFF2-40B4-BE49-F238E27FC236}">
                <a16:creationId xmlns:a16="http://schemas.microsoft.com/office/drawing/2014/main" id="{2F493CA0-C5C9-4E56-881A-26851EA6DDFC}"/>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964504" y="1331741"/>
            <a:ext cx="9966074" cy="5023701"/>
          </a:xfrm>
        </p:spPr>
      </p:pic>
      <p:pic>
        <p:nvPicPr>
          <p:cNvPr id="10" name="Picture 9" descr="A picture containing food, sitting, drawing&#10;&#10;Description automatically generated">
            <a:extLst>
              <a:ext uri="{FF2B5EF4-FFF2-40B4-BE49-F238E27FC236}">
                <a16:creationId xmlns:a16="http://schemas.microsoft.com/office/drawing/2014/main" id="{0BCEAC74-6194-446B-8B01-EA766B8CC0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
        <p:nvSpPr>
          <p:cNvPr id="3" name="Rectangle 2">
            <a:extLst>
              <a:ext uri="{FF2B5EF4-FFF2-40B4-BE49-F238E27FC236}">
                <a16:creationId xmlns:a16="http://schemas.microsoft.com/office/drawing/2014/main" id="{85AE399E-F6C6-4D68-AE46-DDBDA08DD960}"/>
              </a:ext>
            </a:extLst>
          </p:cNvPr>
          <p:cNvSpPr/>
          <p:nvPr/>
        </p:nvSpPr>
        <p:spPr>
          <a:xfrm>
            <a:off x="2432050" y="1860124"/>
            <a:ext cx="6354680" cy="235687"/>
          </a:xfrm>
          <a:prstGeom prst="rect">
            <a:avLst/>
          </a:prstGeom>
          <a:noFill/>
          <a:ln w="38100">
            <a:solidFill>
              <a:srgbClr val="FFD33B"/>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068443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313</Words>
  <Application>Microsoft Office PowerPoint</Application>
  <PresentationFormat>Widescreen</PresentationFormat>
  <Paragraphs>34</Paragraphs>
  <Slides>4</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Independent Samples Kruskal Wallis Test</vt:lpstr>
      <vt:lpstr>Using EngineRoom</vt:lpstr>
      <vt:lpstr>Kruskal Wallis Test Example</vt:lpstr>
      <vt:lpstr>Kruskal Wallis Test Example Output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Gauge R&amp;R</dc:title>
  <dc:creator>Katie Wenner</dc:creator>
  <cp:lastModifiedBy>Katie Wenner</cp:lastModifiedBy>
  <cp:revision>21</cp:revision>
  <dcterms:created xsi:type="dcterms:W3CDTF">2020-09-22T21:11:07Z</dcterms:created>
  <dcterms:modified xsi:type="dcterms:W3CDTF">2020-10-30T21:37:48Z</dcterms:modified>
</cp:coreProperties>
</file>