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279" autoAdjust="0"/>
    <p:restoredTop sz="85417" autoAdjust="0"/>
  </p:normalViewPr>
  <p:slideViewPr>
    <p:cSldViewPr snapToGrid="0">
      <p:cViewPr>
        <p:scale>
          <a:sx n="70" d="100"/>
          <a:sy n="70" d="100"/>
        </p:scale>
        <p:origin x="9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410157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Name: “Drug”</a:t>
            </a:r>
          </a:p>
          <a:p>
            <a:r>
              <a:rPr lang="en-US" dirty="0"/>
              <a:t>Desired risk/significance level (alpha): 0.20</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4132876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Conclusion</a:t>
            </a:r>
          </a:p>
          <a:p>
            <a:pPr marL="171450" indent="-171450">
              <a:buFont typeface="Arial" panose="020B0604020202020204" pitchFamily="34" charset="0"/>
              <a:buChar char="•"/>
            </a:pPr>
            <a:r>
              <a:rPr lang="en-US" dirty="0"/>
              <a:t>The p-value is less than the chosen significance level of 20%, so reject the null hypothesis</a:t>
            </a:r>
          </a:p>
          <a:p>
            <a:pPr marL="171450" indent="-171450">
              <a:buFont typeface="Arial" panose="020B0604020202020204" pitchFamily="34" charset="0"/>
              <a:buChar char="•"/>
            </a:pPr>
            <a:r>
              <a:rPr lang="en-US" dirty="0"/>
              <a:t>at least one drug treatment differs significantly from the others at the 20% level</a:t>
            </a:r>
          </a:p>
          <a:p>
            <a:pPr marL="171450" indent="-171450">
              <a:buFont typeface="Arial" panose="020B0604020202020204" pitchFamily="34" charset="0"/>
              <a:buChar char="•"/>
            </a:pPr>
            <a:r>
              <a:rPr lang="en-US" dirty="0"/>
              <a:t>The Pairwise Comparisons table shows that, in particular, drug C differs significantly from each of the others, with the largest pain reduction score.</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560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media.moresteam.com/university/tutorials/nonint/new/non_param_onesign.mp4#t=00:02:35" TargetMode="External"/><Relationship Id="rId5" Type="http://schemas.openxmlformats.org/officeDocument/2006/relationships/image" Target="../media/image2.png"/><Relationship Id="rId4" Type="http://schemas.openxmlformats.org/officeDocument/2006/relationships/hyperlink" Target="https://media.moresteam.com/university/tutorials/nonint/new/nonpar_friedman.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Dependent Samples Friedman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181600" cy="4833257"/>
          </a:xfrm>
        </p:spPr>
        <p:txBody>
          <a:bodyPr>
            <a:normAutofit lnSpcReduction="10000"/>
          </a:bodyPr>
          <a:lstStyle/>
          <a:p>
            <a:pPr marL="0" indent="0">
              <a:buNone/>
            </a:pPr>
            <a:r>
              <a:rPr lang="en-US" sz="1900" dirty="0"/>
              <a:t>When to use this tool</a:t>
            </a:r>
          </a:p>
          <a:p>
            <a:pPr marL="457200" lvl="1" indent="0">
              <a:lnSpc>
                <a:spcPct val="120000"/>
              </a:lnSpc>
              <a:buNone/>
            </a:pPr>
            <a:r>
              <a:rPr lang="en-US" sz="1500" dirty="0">
                <a:latin typeface="+mj-lt"/>
              </a:rPr>
              <a:t>The Friedman Test is used to compare the medians of three or more related, continuous populations. As an example, four drugs are compared with respect to their effect on the reaction time to a certain stimulus of 10 subjects. The drugs are the treatments under study, but the subjects are the blocks because they contribute variability to the study which needs to be accounted for.</a:t>
            </a:r>
          </a:p>
          <a:p>
            <a:pPr marL="457200" lvl="1" indent="0">
              <a:lnSpc>
                <a:spcPct val="120000"/>
              </a:lnSpc>
              <a:buNone/>
            </a:pPr>
            <a:endParaRPr lang="en-US" sz="1500" dirty="0">
              <a:latin typeface="+mj-lt"/>
            </a:endParaRPr>
          </a:p>
          <a:p>
            <a:pPr marL="457200" lvl="1" indent="0">
              <a:lnSpc>
                <a:spcPct val="120000"/>
              </a:lnSpc>
              <a:buNone/>
            </a:pPr>
            <a:r>
              <a:rPr lang="en-US" sz="1500" dirty="0">
                <a:latin typeface="+mj-lt"/>
              </a:rPr>
              <a:t>The Friedman test makes the following assumptions:</a:t>
            </a:r>
          </a:p>
          <a:p>
            <a:pPr marL="800100" lvl="1" indent="-342900">
              <a:lnSpc>
                <a:spcPct val="120000"/>
              </a:lnSpc>
              <a:buFont typeface="+mj-lt"/>
              <a:buAutoNum type="arabicPeriod"/>
            </a:pPr>
            <a:r>
              <a:rPr lang="en-US" sz="1500" dirty="0">
                <a:latin typeface="+mj-lt"/>
              </a:rPr>
              <a:t>The data are continuous numeric.</a:t>
            </a:r>
          </a:p>
          <a:p>
            <a:pPr marL="800100" lvl="1" indent="-342900">
              <a:lnSpc>
                <a:spcPct val="120000"/>
              </a:lnSpc>
              <a:buFont typeface="+mj-lt"/>
              <a:buAutoNum type="arabicPeriod"/>
            </a:pPr>
            <a:r>
              <a:rPr lang="en-US" sz="1500" dirty="0">
                <a:latin typeface="+mj-lt"/>
              </a:rPr>
              <a:t>The units are randomly sampled.</a:t>
            </a:r>
          </a:p>
          <a:p>
            <a:pPr marL="800100" lvl="1" indent="-342900">
              <a:lnSpc>
                <a:spcPct val="120000"/>
              </a:lnSpc>
              <a:buFont typeface="+mj-lt"/>
              <a:buAutoNum type="arabicPeriod"/>
            </a:pPr>
            <a:r>
              <a:rPr lang="en-US" sz="1500" dirty="0">
                <a:latin typeface="+mj-lt"/>
              </a:rPr>
              <a:t>The treatments and blocks do not interact with each other.</a:t>
            </a:r>
          </a:p>
          <a:p>
            <a:pPr marL="800100" lvl="1" indent="-342900">
              <a:lnSpc>
                <a:spcPct val="120000"/>
              </a:lnSpc>
              <a:buFont typeface="+mj-lt"/>
              <a:buAutoNum type="arabicPeriod"/>
            </a:pPr>
            <a:r>
              <a:rPr lang="en-US" sz="1500" dirty="0">
                <a:latin typeface="+mj-lt"/>
              </a:rPr>
              <a:t>The groups have equal variances.</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l="174" r="174"/>
          <a:stretch/>
        </p:blipFill>
        <p:spPr>
          <a:xfrm>
            <a:off x="6580700" y="1785403"/>
            <a:ext cx="5106084" cy="2849228"/>
          </a:xfrm>
        </p:spPr>
      </p:pic>
      <p:sp>
        <p:nvSpPr>
          <p:cNvPr id="8" name="TextBox 7">
            <a:hlinkClick r:id="rId6"/>
            <a:extLst>
              <a:ext uri="{FF2B5EF4-FFF2-40B4-BE49-F238E27FC236}">
                <a16:creationId xmlns:a16="http://schemas.microsoft.com/office/drawing/2014/main" id="{6D2D84F7-2347-490C-A875-C7C38D5D0DB1}"/>
              </a:ext>
            </a:extLst>
          </p:cNvPr>
          <p:cNvSpPr txBox="1"/>
          <p:nvPr/>
        </p:nvSpPr>
        <p:spPr>
          <a:xfrm>
            <a:off x="6506575" y="4708526"/>
            <a:ext cx="5341527"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https://media.moresteam.com/university/tutorials/nonint/new/nonpar_friedman.mp4</a:t>
            </a:r>
          </a:p>
        </p:txBody>
      </p:sp>
      <p:pic>
        <p:nvPicPr>
          <p:cNvPr id="7" name="Picture 6">
            <a:extLst>
              <a:ext uri="{FF2B5EF4-FFF2-40B4-BE49-F238E27FC236}">
                <a16:creationId xmlns:a16="http://schemas.microsoft.com/office/drawing/2014/main" id="{7FB1DC26-F94B-4AD4-8EA5-6725BA2A1C24}"/>
              </a:ext>
            </a:extLst>
          </p:cNvPr>
          <p:cNvPicPr>
            <a:picLocks noChangeAspect="1"/>
          </p:cNvPicPr>
          <p:nvPr/>
        </p:nvPicPr>
        <p:blipFill>
          <a:blip r:embed="rId7"/>
          <a:stretch>
            <a:fillRect/>
          </a:stretch>
        </p:blipFill>
        <p:spPr>
          <a:xfrm>
            <a:off x="7436470" y="2106885"/>
            <a:ext cx="3648804" cy="2451903"/>
          </a:xfrm>
          <a:prstGeom prst="rect">
            <a:avLst/>
          </a:prstGeom>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Friedman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79722" y="2351314"/>
            <a:ext cx="9832556" cy="3712602"/>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Friedman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b="50501"/>
          <a:stretch/>
        </p:blipFill>
        <p:spPr>
          <a:xfrm>
            <a:off x="1174336" y="4804722"/>
            <a:ext cx="4072182" cy="1563887"/>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580691"/>
          </a:xfrm>
        </p:spPr>
        <p:txBody>
          <a:bodyPr>
            <a:normAutofit/>
          </a:bodyPr>
          <a:lstStyle/>
          <a:p>
            <a:pPr marL="0" indent="0">
              <a:buNone/>
            </a:pPr>
            <a:r>
              <a:rPr lang="en-US" sz="1400" dirty="0"/>
              <a:t>You must have raw data to run this test. Non-parametric tests cannot be run with sample summary data.</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200" y="2773398"/>
            <a:ext cx="4675318" cy="1815882"/>
          </a:xfrm>
          <a:prstGeom prst="rect">
            <a:avLst/>
          </a:prstGeom>
          <a:noFill/>
        </p:spPr>
        <p:txBody>
          <a:bodyPr wrap="square">
            <a:spAutoFit/>
          </a:bodyPr>
          <a:lstStyle/>
          <a:p>
            <a:pPr marL="0" indent="0">
              <a:buNone/>
            </a:pPr>
            <a:r>
              <a:rPr lang="en-US" sz="1400" dirty="0"/>
              <a:t>Example:</a:t>
            </a:r>
          </a:p>
          <a:p>
            <a:pPr marL="0" indent="0">
              <a:buNone/>
            </a:pPr>
            <a:r>
              <a:rPr lang="en-US" sz="1400" b="0" i="0" dirty="0">
                <a:solidFill>
                  <a:srgbClr val="000000"/>
                </a:solidFill>
                <a:effectLst/>
                <a:latin typeface="+mj-lt"/>
              </a:rPr>
              <a:t>The data for this example consists of four samples of reaction times, one for each drug administered: A, B, C and D. In addition, we have a column of subjects to represent the 10 subjects in the study. We want to test, at the 20% level, whether the reaction times differ across the drugs, while accounting for the variability among subjects.</a:t>
            </a:r>
            <a:endParaRPr lang="en-US" sz="1400" dirty="0">
              <a:latin typeface="+mj-lt"/>
            </a:endParaRP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573069"/>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four </a:t>
            </a:r>
            <a:r>
              <a:rPr lang="en-US" sz="1400" b="1" dirty="0"/>
              <a:t>Drug variables </a:t>
            </a:r>
            <a:r>
              <a:rPr lang="en-US" sz="1400" dirty="0"/>
              <a:t>onto the Data Variable drop zones on the study.</a:t>
            </a:r>
          </a:p>
          <a:p>
            <a:pPr marL="285750" indent="-285750">
              <a:buFont typeface="Arial" panose="020B0604020202020204" pitchFamily="34" charset="0"/>
              <a:buChar char="•"/>
            </a:pPr>
            <a:r>
              <a:rPr lang="en-US" sz="1400" dirty="0"/>
              <a:t>Drag the </a:t>
            </a:r>
            <a:r>
              <a:rPr lang="en-US" sz="1400" b="1" dirty="0"/>
              <a:t>Subject</a:t>
            </a:r>
            <a:r>
              <a:rPr lang="en-US" sz="1400" dirty="0"/>
              <a:t> variable onto the Blocking Variable drop zone.</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079222" y="3031172"/>
            <a:ext cx="3644281" cy="3547101"/>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Friedman Test Example Output</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5" name="Picture 4">
            <a:extLst>
              <a:ext uri="{FF2B5EF4-FFF2-40B4-BE49-F238E27FC236}">
                <a16:creationId xmlns:a16="http://schemas.microsoft.com/office/drawing/2014/main" id="{BC4328A2-31A3-4BF4-BB80-DB2B518AE92D}"/>
              </a:ext>
            </a:extLst>
          </p:cNvPr>
          <p:cNvPicPr>
            <a:picLocks noChangeAspect="1"/>
          </p:cNvPicPr>
          <p:nvPr/>
        </p:nvPicPr>
        <p:blipFill>
          <a:blip r:embed="rId4"/>
          <a:stretch>
            <a:fillRect/>
          </a:stretch>
        </p:blipFill>
        <p:spPr>
          <a:xfrm>
            <a:off x="1378227" y="1279916"/>
            <a:ext cx="8640416" cy="5234617"/>
          </a:xfrm>
          <a:prstGeom prst="rect">
            <a:avLst/>
          </a:prstGeom>
        </p:spPr>
      </p:pic>
      <p:sp>
        <p:nvSpPr>
          <p:cNvPr id="11" name="Rectangle 10">
            <a:extLst>
              <a:ext uri="{FF2B5EF4-FFF2-40B4-BE49-F238E27FC236}">
                <a16:creationId xmlns:a16="http://schemas.microsoft.com/office/drawing/2014/main" id="{4E2D75D4-B022-4D71-9082-F78D6204A75F}"/>
              </a:ext>
            </a:extLst>
          </p:cNvPr>
          <p:cNvSpPr/>
          <p:nvPr/>
        </p:nvSpPr>
        <p:spPr>
          <a:xfrm>
            <a:off x="3092979" y="2422916"/>
            <a:ext cx="6541351" cy="333536"/>
          </a:xfrm>
          <a:prstGeom prst="rect">
            <a:avLst/>
          </a:prstGeom>
          <a:noFill/>
          <a:ln w="3810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385</Words>
  <Application>Microsoft Office PowerPoint</Application>
  <PresentationFormat>Widescreen</PresentationFormat>
  <Paragraphs>33</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Dependent Samples Friedman Test</vt:lpstr>
      <vt:lpstr>Using EngineRoom</vt:lpstr>
      <vt:lpstr>Friedman Test Example</vt:lpstr>
      <vt:lpstr>Friedman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22</cp:revision>
  <dcterms:created xsi:type="dcterms:W3CDTF">2020-09-22T21:11:07Z</dcterms:created>
  <dcterms:modified xsi:type="dcterms:W3CDTF">2021-12-16T16:20:19Z</dcterms:modified>
</cp:coreProperties>
</file>