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9" r:id="rId2"/>
    <p:sldId id="261" r:id="rId3"/>
    <p:sldId id="262" r:id="rId4"/>
    <p:sldId id="263" r:id="rId5"/>
    <p:sldId id="26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33B"/>
    <a:srgbClr val="EC554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979" autoAdjust="0"/>
    <p:restoredTop sz="77530" autoAdjust="0"/>
  </p:normalViewPr>
  <p:slideViewPr>
    <p:cSldViewPr snapToGrid="0">
      <p:cViewPr>
        <p:scale>
          <a:sx n="71" d="100"/>
          <a:sy n="71" d="100"/>
        </p:scale>
        <p:origin x="-220" y="-2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DD2629-3B0D-42F8-B36C-08113B99121D}" type="datetimeFigureOut">
              <a:rPr lang="en-US" smtClean="0"/>
              <a:t>1/14/2022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187927-3E4B-4800-B469-7E8E4F2BE502}" type="slidenum">
              <a:rPr lang="en-US" smtClean="0"/>
              <a:t>‹#›</a:t>
            </a:fld>
            <a:endParaRPr lang="en-US"/>
          </a:p>
        </p:txBody>
      </p:sp>
    </p:spTree>
    <p:extLst>
      <p:ext uri="{BB962C8B-B14F-4D97-AF65-F5344CB8AC3E}">
        <p14:creationId xmlns:p14="http://schemas.microsoft.com/office/powerpoint/2010/main" val="15750871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p>
        </p:txBody>
      </p:sp>
      <p:sp>
        <p:nvSpPr>
          <p:cNvPr id="4" name="Slide Number Placeholder 3"/>
          <p:cNvSpPr>
            <a:spLocks noGrp="1"/>
          </p:cNvSpPr>
          <p:nvPr>
            <p:ph type="sldNum" sz="quarter" idx="5"/>
          </p:nvPr>
        </p:nvSpPr>
        <p:spPr/>
        <p:txBody>
          <a:bodyPr/>
          <a:lstStyle/>
          <a:p>
            <a:fld id="{57187927-3E4B-4800-B469-7E8E4F2BE502}" type="slidenum">
              <a:rPr lang="en-US" smtClean="0"/>
              <a:t>1</a:t>
            </a:fld>
            <a:endParaRPr lang="en-US"/>
          </a:p>
        </p:txBody>
      </p:sp>
    </p:spTree>
    <p:extLst>
      <p:ext uri="{BB962C8B-B14F-4D97-AF65-F5344CB8AC3E}">
        <p14:creationId xmlns:p14="http://schemas.microsoft.com/office/powerpoint/2010/main" val="27410495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5"/>
          </p:nvPr>
        </p:nvSpPr>
        <p:spPr/>
        <p:txBody>
          <a:bodyPr/>
          <a:lstStyle/>
          <a:p>
            <a:fld id="{57187927-3E4B-4800-B469-7E8E4F2BE502}" type="slidenum">
              <a:rPr lang="en-US" smtClean="0"/>
              <a:t>3</a:t>
            </a:fld>
            <a:endParaRPr lang="en-US"/>
          </a:p>
        </p:txBody>
      </p:sp>
    </p:spTree>
    <p:extLst>
      <p:ext uri="{BB962C8B-B14F-4D97-AF65-F5344CB8AC3E}">
        <p14:creationId xmlns:p14="http://schemas.microsoft.com/office/powerpoint/2010/main" val="1697815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5"/>
          </p:nvPr>
        </p:nvSpPr>
        <p:spPr/>
        <p:txBody>
          <a:bodyPr/>
          <a:lstStyle/>
          <a:p>
            <a:fld id="{57187927-3E4B-4800-B469-7E8E4F2BE502}" type="slidenum">
              <a:rPr lang="en-US" smtClean="0"/>
              <a:t>4</a:t>
            </a:fld>
            <a:endParaRPr lang="en-US"/>
          </a:p>
        </p:txBody>
      </p:sp>
    </p:spTree>
    <p:extLst>
      <p:ext uri="{BB962C8B-B14F-4D97-AF65-F5344CB8AC3E}">
        <p14:creationId xmlns:p14="http://schemas.microsoft.com/office/powerpoint/2010/main" val="32026903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Output Note:</a:t>
            </a:r>
          </a:p>
          <a:p>
            <a:r>
              <a:rPr lang="en-US" dirty="0"/>
              <a:t>The EWMA Chart output includes the EWMA control chart and a table listing the center (target) as well as upper and lower control limits</a:t>
            </a:r>
          </a:p>
          <a:p>
            <a:endParaRPr lang="en-US" dirty="0"/>
          </a:p>
          <a:p>
            <a:pPr marL="171450" indent="-171450">
              <a:buFont typeface="Arial" panose="020B0604020202020204" pitchFamily="34" charset="0"/>
              <a:buChar char="•"/>
            </a:pPr>
            <a:r>
              <a:rPr lang="en-US" dirty="0"/>
              <a:t>To edit the chart, click on the plotted points or lines and select the options for thickness, color, and style.</a:t>
            </a:r>
          </a:p>
          <a:p>
            <a:pPr marL="171450" indent="-171450">
              <a:buFont typeface="Arial" panose="020B0604020202020204" pitchFamily="34" charset="0"/>
              <a:buChar char="•"/>
            </a:pPr>
            <a:r>
              <a:rPr lang="en-US" dirty="0"/>
              <a:t>Select the graph setup button to change any of the parameter values previously entered.</a:t>
            </a:r>
          </a:p>
        </p:txBody>
      </p:sp>
      <p:sp>
        <p:nvSpPr>
          <p:cNvPr id="4" name="Slide Number Placeholder 3"/>
          <p:cNvSpPr>
            <a:spLocks noGrp="1"/>
          </p:cNvSpPr>
          <p:nvPr>
            <p:ph type="sldNum" sz="quarter" idx="5"/>
          </p:nvPr>
        </p:nvSpPr>
        <p:spPr/>
        <p:txBody>
          <a:bodyPr/>
          <a:lstStyle/>
          <a:p>
            <a:fld id="{57187927-3E4B-4800-B469-7E8E4F2BE502}" type="slidenum">
              <a:rPr lang="en-US" smtClean="0"/>
              <a:t>5</a:t>
            </a:fld>
            <a:endParaRPr lang="en-US"/>
          </a:p>
        </p:txBody>
      </p:sp>
    </p:spTree>
    <p:extLst>
      <p:ext uri="{BB962C8B-B14F-4D97-AF65-F5344CB8AC3E}">
        <p14:creationId xmlns:p14="http://schemas.microsoft.com/office/powerpoint/2010/main" val="124021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64E4F-1A35-4E16-AA43-A9132E3EE7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CC7A6E9-76B6-46C6-A4A3-C258B3D0F6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0E01CE7-6BF9-4457-8454-F1D5A993DAF7}"/>
              </a:ext>
            </a:extLst>
          </p:cNvPr>
          <p:cNvSpPr>
            <a:spLocks noGrp="1"/>
          </p:cNvSpPr>
          <p:nvPr>
            <p:ph type="dt" sz="half" idx="10"/>
          </p:nvPr>
        </p:nvSpPr>
        <p:spPr/>
        <p:txBody>
          <a:bodyPr/>
          <a:lstStyle/>
          <a:p>
            <a:fld id="{4198E5E3-5AD7-4DBE-8394-E18C9BED7EE5}" type="datetimeFigureOut">
              <a:rPr lang="en-US" smtClean="0"/>
              <a:t>1/14/2022</a:t>
            </a:fld>
            <a:endParaRPr lang="en-US"/>
          </a:p>
        </p:txBody>
      </p:sp>
      <p:sp>
        <p:nvSpPr>
          <p:cNvPr id="5" name="Footer Placeholder 4">
            <a:extLst>
              <a:ext uri="{FF2B5EF4-FFF2-40B4-BE49-F238E27FC236}">
                <a16:creationId xmlns:a16="http://schemas.microsoft.com/office/drawing/2014/main" id="{28E62554-9DB0-4C81-8F3D-23F2097FC6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F7F2AFA-3070-4BD6-83AC-85EE1C26CAA0}"/>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652213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BE446-02E8-4723-A03F-D3E99EB337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BB3A148-B1FD-44DD-ACB0-5309398EFF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3F4043-9855-4398-968A-109578FCA0C7}"/>
              </a:ext>
            </a:extLst>
          </p:cNvPr>
          <p:cNvSpPr>
            <a:spLocks noGrp="1"/>
          </p:cNvSpPr>
          <p:nvPr>
            <p:ph type="dt" sz="half" idx="10"/>
          </p:nvPr>
        </p:nvSpPr>
        <p:spPr/>
        <p:txBody>
          <a:bodyPr/>
          <a:lstStyle/>
          <a:p>
            <a:fld id="{4198E5E3-5AD7-4DBE-8394-E18C9BED7EE5}" type="datetimeFigureOut">
              <a:rPr lang="en-US" smtClean="0"/>
              <a:t>1/14/2022</a:t>
            </a:fld>
            <a:endParaRPr lang="en-US"/>
          </a:p>
        </p:txBody>
      </p:sp>
      <p:sp>
        <p:nvSpPr>
          <p:cNvPr id="5" name="Footer Placeholder 4">
            <a:extLst>
              <a:ext uri="{FF2B5EF4-FFF2-40B4-BE49-F238E27FC236}">
                <a16:creationId xmlns:a16="http://schemas.microsoft.com/office/drawing/2014/main" id="{22E05971-F4DF-49F7-90CB-CE447A5083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872770-14A7-4924-BE94-8ACD3C757524}"/>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478587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F6CF63-7DA5-4347-90FC-B926F84E7B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6A18029-C821-4F16-8EA5-03CB0D7C0F0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5E7F9D-F5C6-418E-B0CE-2A41A8070BC0}"/>
              </a:ext>
            </a:extLst>
          </p:cNvPr>
          <p:cNvSpPr>
            <a:spLocks noGrp="1"/>
          </p:cNvSpPr>
          <p:nvPr>
            <p:ph type="dt" sz="half" idx="10"/>
          </p:nvPr>
        </p:nvSpPr>
        <p:spPr/>
        <p:txBody>
          <a:bodyPr/>
          <a:lstStyle/>
          <a:p>
            <a:fld id="{4198E5E3-5AD7-4DBE-8394-E18C9BED7EE5}" type="datetimeFigureOut">
              <a:rPr lang="en-US" smtClean="0"/>
              <a:t>1/14/2022</a:t>
            </a:fld>
            <a:endParaRPr lang="en-US"/>
          </a:p>
        </p:txBody>
      </p:sp>
      <p:sp>
        <p:nvSpPr>
          <p:cNvPr id="5" name="Footer Placeholder 4">
            <a:extLst>
              <a:ext uri="{FF2B5EF4-FFF2-40B4-BE49-F238E27FC236}">
                <a16:creationId xmlns:a16="http://schemas.microsoft.com/office/drawing/2014/main" id="{0C93F0FD-299C-4260-93D4-30FFEFA079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5B095B-6720-49D0-B887-BBF043129F17}"/>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10961270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605075-7589-4CEC-AB36-9AE261D430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884923-89D1-4A14-B5DE-5426CACA2E83}"/>
              </a:ext>
            </a:extLst>
          </p:cNvPr>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0817174-298F-47A1-A710-1303F4C1C4D8}"/>
              </a:ext>
            </a:extLst>
          </p:cNvPr>
          <p:cNvSpPr>
            <a:spLocks noGrp="1"/>
          </p:cNvSpPr>
          <p:nvPr>
            <p:ph type="dt" sz="half" idx="10"/>
          </p:nvPr>
        </p:nvSpPr>
        <p:spPr/>
        <p:txBody>
          <a:bodyPr/>
          <a:lstStyle/>
          <a:p>
            <a:fld id="{4198E5E3-5AD7-4DBE-8394-E18C9BED7EE5}" type="datetimeFigureOut">
              <a:rPr lang="en-US" smtClean="0"/>
              <a:t>1/14/2022</a:t>
            </a:fld>
            <a:endParaRPr lang="en-US"/>
          </a:p>
        </p:txBody>
      </p:sp>
      <p:sp>
        <p:nvSpPr>
          <p:cNvPr id="5" name="Footer Placeholder 4">
            <a:extLst>
              <a:ext uri="{FF2B5EF4-FFF2-40B4-BE49-F238E27FC236}">
                <a16:creationId xmlns:a16="http://schemas.microsoft.com/office/drawing/2014/main" id="{4A0E1EA2-D9FA-459D-A40E-540F1DF686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4A142A-049D-49DF-B19D-6873C00ABFB1}"/>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955600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C616E-EB54-44A8-85B4-7E46BCC855E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02B223A-2F95-4D0D-B28A-BB84F5547D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BB31F3B-D0F1-41F7-AD78-5F730BED7534}"/>
              </a:ext>
            </a:extLst>
          </p:cNvPr>
          <p:cNvSpPr>
            <a:spLocks noGrp="1"/>
          </p:cNvSpPr>
          <p:nvPr>
            <p:ph type="dt" sz="half" idx="10"/>
          </p:nvPr>
        </p:nvSpPr>
        <p:spPr/>
        <p:txBody>
          <a:bodyPr/>
          <a:lstStyle/>
          <a:p>
            <a:fld id="{4198E5E3-5AD7-4DBE-8394-E18C9BED7EE5}" type="datetimeFigureOut">
              <a:rPr lang="en-US" smtClean="0"/>
              <a:t>1/14/2022</a:t>
            </a:fld>
            <a:endParaRPr lang="en-US"/>
          </a:p>
        </p:txBody>
      </p:sp>
      <p:sp>
        <p:nvSpPr>
          <p:cNvPr id="5" name="Footer Placeholder 4">
            <a:extLst>
              <a:ext uri="{FF2B5EF4-FFF2-40B4-BE49-F238E27FC236}">
                <a16:creationId xmlns:a16="http://schemas.microsoft.com/office/drawing/2014/main" id="{7E7A2C8C-7730-438B-8BF0-3486C70FB8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0639BF-FF29-48C2-BBD7-BDEE2BBE94E7}"/>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937947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301E0-F4CB-436E-890F-B7EAD0A7885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479B0B-FDF2-4A3C-A779-C60C1BC057BF}"/>
              </a:ext>
            </a:extLst>
          </p:cNvPr>
          <p:cNvSpPr>
            <a:spLocks noGrp="1"/>
          </p:cNvSpPr>
          <p:nvPr>
            <p:ph sz="half" idx="1"/>
          </p:nvPr>
        </p:nvSpPr>
        <p:spPr>
          <a:xfrm>
            <a:off x="838200" y="1825625"/>
            <a:ext cx="5181600" cy="4351338"/>
          </a:xfrm>
        </p:spPr>
        <p:txBody>
          <a:bodyPr/>
          <a:lstStyle>
            <a:lvl1pPr>
              <a:defRPr sz="1800"/>
            </a:lvl1pPr>
            <a:lvl2pPr>
              <a:defRPr sz="1600"/>
            </a:lvl2pPr>
            <a:lvl3pPr>
              <a:defRPr sz="1400"/>
            </a:lvl3pPr>
            <a:lvl4pPr>
              <a:defRPr sz="12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B1460E4-BF7F-4509-8802-790C32403817}"/>
              </a:ext>
            </a:extLst>
          </p:cNvPr>
          <p:cNvSpPr>
            <a:spLocks noGrp="1"/>
          </p:cNvSpPr>
          <p:nvPr>
            <p:ph sz="half" idx="2"/>
          </p:nvPr>
        </p:nvSpPr>
        <p:spPr>
          <a:xfrm>
            <a:off x="6172200" y="1825625"/>
            <a:ext cx="5181600" cy="4351338"/>
          </a:xfrm>
        </p:spPr>
        <p:txBody>
          <a:bodyPr/>
          <a:lstStyle>
            <a:lvl1pPr>
              <a:defRPr sz="1800"/>
            </a:lvl1pPr>
            <a:lvl2pPr>
              <a:defRPr sz="1600"/>
            </a:lvl2pPr>
            <a:lvl3pPr>
              <a:defRPr sz="1400"/>
            </a:lvl3pPr>
            <a:lvl4pPr>
              <a:defRPr sz="1200"/>
            </a:lvl4pPr>
            <a:lvl5pPr>
              <a:defRPr sz="1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E047F38B-CDF2-4BC2-8765-F3478F7139FB}"/>
              </a:ext>
            </a:extLst>
          </p:cNvPr>
          <p:cNvSpPr>
            <a:spLocks noGrp="1"/>
          </p:cNvSpPr>
          <p:nvPr>
            <p:ph type="dt" sz="half" idx="10"/>
          </p:nvPr>
        </p:nvSpPr>
        <p:spPr/>
        <p:txBody>
          <a:bodyPr/>
          <a:lstStyle/>
          <a:p>
            <a:fld id="{4198E5E3-5AD7-4DBE-8394-E18C9BED7EE5}" type="datetimeFigureOut">
              <a:rPr lang="en-US" smtClean="0"/>
              <a:t>1/14/2022</a:t>
            </a:fld>
            <a:endParaRPr lang="en-US"/>
          </a:p>
        </p:txBody>
      </p:sp>
      <p:sp>
        <p:nvSpPr>
          <p:cNvPr id="6" name="Footer Placeholder 5">
            <a:extLst>
              <a:ext uri="{FF2B5EF4-FFF2-40B4-BE49-F238E27FC236}">
                <a16:creationId xmlns:a16="http://schemas.microsoft.com/office/drawing/2014/main" id="{BCB686E1-2216-4966-B377-67991100E5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05BDDF-9FA4-4707-8111-3745F55E4AF4}"/>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4276414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5D406D-1A3F-44E4-8F42-3E93F1DC06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8D7BA2-FC6A-40D4-AA8D-70E8A9FA42AD}"/>
              </a:ext>
            </a:extLst>
          </p:cNvPr>
          <p:cNvSpPr>
            <a:spLocks noGrp="1"/>
          </p:cNvSpPr>
          <p:nvPr>
            <p:ph type="body" idx="1"/>
          </p:nvPr>
        </p:nvSpPr>
        <p:spPr>
          <a:xfrm>
            <a:off x="839788" y="1681163"/>
            <a:ext cx="5157787"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1776F5D6-5B8C-4B79-80B9-9477E1541ABB}"/>
              </a:ext>
            </a:extLst>
          </p:cNvPr>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517B7FA4-929A-4C1A-B622-D1DBE9114247}"/>
              </a:ext>
            </a:extLst>
          </p:cNvPr>
          <p:cNvSpPr>
            <a:spLocks noGrp="1"/>
          </p:cNvSpPr>
          <p:nvPr>
            <p:ph type="body" sz="quarter" idx="3"/>
          </p:nvPr>
        </p:nvSpPr>
        <p:spPr>
          <a:xfrm>
            <a:off x="6172200" y="1681163"/>
            <a:ext cx="5183188" cy="823912"/>
          </a:xfrm>
        </p:spPr>
        <p:txBody>
          <a:bodyPr anchor="b">
            <a:normAutofit/>
          </a:bodyPr>
          <a:lstStyle>
            <a:lvl1pPr marL="0" indent="0">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836DFD1-7EBE-40D1-B234-C9282580F92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60D1D6-F6A3-44D9-BCD4-F6D332C930DA}"/>
              </a:ext>
            </a:extLst>
          </p:cNvPr>
          <p:cNvSpPr>
            <a:spLocks noGrp="1"/>
          </p:cNvSpPr>
          <p:nvPr>
            <p:ph type="dt" sz="half" idx="10"/>
          </p:nvPr>
        </p:nvSpPr>
        <p:spPr/>
        <p:txBody>
          <a:bodyPr/>
          <a:lstStyle/>
          <a:p>
            <a:fld id="{4198E5E3-5AD7-4DBE-8394-E18C9BED7EE5}" type="datetimeFigureOut">
              <a:rPr lang="en-US" smtClean="0"/>
              <a:t>1/14/2022</a:t>
            </a:fld>
            <a:endParaRPr lang="en-US"/>
          </a:p>
        </p:txBody>
      </p:sp>
      <p:sp>
        <p:nvSpPr>
          <p:cNvPr id="8" name="Footer Placeholder 7">
            <a:extLst>
              <a:ext uri="{FF2B5EF4-FFF2-40B4-BE49-F238E27FC236}">
                <a16:creationId xmlns:a16="http://schemas.microsoft.com/office/drawing/2014/main" id="{822BDA12-D010-4558-929A-418EE6E5BDD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AAC51FB-AB99-4566-BEF5-940E36D9B625}"/>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3330416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E65B2-44FE-453E-BA68-15728A2145C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FEB4B4A-C183-497E-B6AD-04407028602F}"/>
              </a:ext>
            </a:extLst>
          </p:cNvPr>
          <p:cNvSpPr>
            <a:spLocks noGrp="1"/>
          </p:cNvSpPr>
          <p:nvPr>
            <p:ph type="dt" sz="half" idx="10"/>
          </p:nvPr>
        </p:nvSpPr>
        <p:spPr/>
        <p:txBody>
          <a:bodyPr/>
          <a:lstStyle/>
          <a:p>
            <a:fld id="{4198E5E3-5AD7-4DBE-8394-E18C9BED7EE5}" type="datetimeFigureOut">
              <a:rPr lang="en-US" smtClean="0"/>
              <a:t>1/14/2022</a:t>
            </a:fld>
            <a:endParaRPr lang="en-US"/>
          </a:p>
        </p:txBody>
      </p:sp>
      <p:sp>
        <p:nvSpPr>
          <p:cNvPr id="4" name="Footer Placeholder 3">
            <a:extLst>
              <a:ext uri="{FF2B5EF4-FFF2-40B4-BE49-F238E27FC236}">
                <a16:creationId xmlns:a16="http://schemas.microsoft.com/office/drawing/2014/main" id="{00F4FD46-BBE5-48AF-A125-AB4996EDF03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80C7D9-74C0-44C0-81D0-2A5E2FCAB800}"/>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785333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C42EB57-9F5C-40E2-9776-7848A6D7CE15}"/>
              </a:ext>
            </a:extLst>
          </p:cNvPr>
          <p:cNvSpPr>
            <a:spLocks noGrp="1"/>
          </p:cNvSpPr>
          <p:nvPr>
            <p:ph type="dt" sz="half" idx="10"/>
          </p:nvPr>
        </p:nvSpPr>
        <p:spPr/>
        <p:txBody>
          <a:bodyPr/>
          <a:lstStyle/>
          <a:p>
            <a:fld id="{4198E5E3-5AD7-4DBE-8394-E18C9BED7EE5}" type="datetimeFigureOut">
              <a:rPr lang="en-US" smtClean="0"/>
              <a:t>1/14/2022</a:t>
            </a:fld>
            <a:endParaRPr lang="en-US"/>
          </a:p>
        </p:txBody>
      </p:sp>
      <p:sp>
        <p:nvSpPr>
          <p:cNvPr id="3" name="Footer Placeholder 2">
            <a:extLst>
              <a:ext uri="{FF2B5EF4-FFF2-40B4-BE49-F238E27FC236}">
                <a16:creationId xmlns:a16="http://schemas.microsoft.com/office/drawing/2014/main" id="{ADC52C5D-1750-4018-A675-F86BC3A028C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BDC9827-AF44-4B83-A9EC-64EE6BA12A35}"/>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3540295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7212D-DBEC-4732-A37C-B61CD256691D}"/>
              </a:ext>
            </a:extLst>
          </p:cNvPr>
          <p:cNvSpPr>
            <a:spLocks noGrp="1"/>
          </p:cNvSpPr>
          <p:nvPr>
            <p:ph type="title"/>
          </p:nvPr>
        </p:nvSpPr>
        <p:spPr>
          <a:xfrm>
            <a:off x="839788" y="457200"/>
            <a:ext cx="3932237" cy="1600200"/>
          </a:xfrm>
        </p:spPr>
        <p:txBody>
          <a:bodyPr anchor="b">
            <a:normAutofit/>
          </a:bodyPr>
          <a:lstStyle>
            <a:lvl1pPr>
              <a:defRPr sz="1800"/>
            </a:lvl1pPr>
          </a:lstStyle>
          <a:p>
            <a:r>
              <a:rPr lang="en-US" dirty="0"/>
              <a:t>Click to edit Master title style</a:t>
            </a:r>
          </a:p>
        </p:txBody>
      </p:sp>
      <p:sp>
        <p:nvSpPr>
          <p:cNvPr id="3" name="Content Placeholder 2">
            <a:extLst>
              <a:ext uri="{FF2B5EF4-FFF2-40B4-BE49-F238E27FC236}">
                <a16:creationId xmlns:a16="http://schemas.microsoft.com/office/drawing/2014/main" id="{9D40988C-1BB2-4A7E-8E91-843BCDA930D4}"/>
              </a:ext>
            </a:extLst>
          </p:cNvPr>
          <p:cNvSpPr>
            <a:spLocks noGrp="1"/>
          </p:cNvSpPr>
          <p:nvPr>
            <p:ph idx="1"/>
          </p:nvPr>
        </p:nvSpPr>
        <p:spPr>
          <a:xfrm>
            <a:off x="5183188" y="987425"/>
            <a:ext cx="6172200" cy="4873625"/>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45665B06-C9DA-49BC-96BE-B2AE6E4E4A1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1F1DD31-EE05-4E0A-A560-BC84F797D647}"/>
              </a:ext>
            </a:extLst>
          </p:cNvPr>
          <p:cNvSpPr>
            <a:spLocks noGrp="1"/>
          </p:cNvSpPr>
          <p:nvPr>
            <p:ph type="dt" sz="half" idx="10"/>
          </p:nvPr>
        </p:nvSpPr>
        <p:spPr/>
        <p:txBody>
          <a:bodyPr/>
          <a:lstStyle/>
          <a:p>
            <a:fld id="{4198E5E3-5AD7-4DBE-8394-E18C9BED7EE5}" type="datetimeFigureOut">
              <a:rPr lang="en-US" smtClean="0"/>
              <a:t>1/14/2022</a:t>
            </a:fld>
            <a:endParaRPr lang="en-US"/>
          </a:p>
        </p:txBody>
      </p:sp>
      <p:sp>
        <p:nvSpPr>
          <p:cNvPr id="6" name="Footer Placeholder 5">
            <a:extLst>
              <a:ext uri="{FF2B5EF4-FFF2-40B4-BE49-F238E27FC236}">
                <a16:creationId xmlns:a16="http://schemas.microsoft.com/office/drawing/2014/main" id="{5598E670-FAD3-4DF3-BA52-28E8A91343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E60E6D-0D42-4EA1-8CE5-9FA9FF7266B9}"/>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1171067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48B42-88B3-41EF-B081-6B491EB1B430}"/>
              </a:ext>
            </a:extLst>
          </p:cNvPr>
          <p:cNvSpPr>
            <a:spLocks noGrp="1"/>
          </p:cNvSpPr>
          <p:nvPr>
            <p:ph type="title"/>
          </p:nvPr>
        </p:nvSpPr>
        <p:spPr>
          <a:xfrm>
            <a:off x="839788" y="457200"/>
            <a:ext cx="3932237" cy="1600200"/>
          </a:xfrm>
        </p:spPr>
        <p:txBody>
          <a:bodyPr anchor="b">
            <a:normAutofit/>
          </a:bodyPr>
          <a:lstStyle>
            <a:lvl1pPr>
              <a:defRPr sz="2400"/>
            </a:lvl1pPr>
          </a:lstStyle>
          <a:p>
            <a:r>
              <a:rPr lang="en-US" dirty="0"/>
              <a:t>Click to edit Master title style</a:t>
            </a:r>
          </a:p>
        </p:txBody>
      </p:sp>
      <p:sp>
        <p:nvSpPr>
          <p:cNvPr id="3" name="Picture Placeholder 2">
            <a:extLst>
              <a:ext uri="{FF2B5EF4-FFF2-40B4-BE49-F238E27FC236}">
                <a16:creationId xmlns:a16="http://schemas.microsoft.com/office/drawing/2014/main" id="{E6AEE566-E3CE-43A6-9FCD-9794F0D9677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FD9045A-24B3-4956-806C-15C9F6CCA7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7A6C86-64B0-4939-A7CF-408FBCA3EE24}"/>
              </a:ext>
            </a:extLst>
          </p:cNvPr>
          <p:cNvSpPr>
            <a:spLocks noGrp="1"/>
          </p:cNvSpPr>
          <p:nvPr>
            <p:ph type="dt" sz="half" idx="10"/>
          </p:nvPr>
        </p:nvSpPr>
        <p:spPr/>
        <p:txBody>
          <a:bodyPr/>
          <a:lstStyle/>
          <a:p>
            <a:fld id="{4198E5E3-5AD7-4DBE-8394-E18C9BED7EE5}" type="datetimeFigureOut">
              <a:rPr lang="en-US" smtClean="0"/>
              <a:t>1/14/2022</a:t>
            </a:fld>
            <a:endParaRPr lang="en-US"/>
          </a:p>
        </p:txBody>
      </p:sp>
      <p:sp>
        <p:nvSpPr>
          <p:cNvPr id="6" name="Footer Placeholder 5">
            <a:extLst>
              <a:ext uri="{FF2B5EF4-FFF2-40B4-BE49-F238E27FC236}">
                <a16:creationId xmlns:a16="http://schemas.microsoft.com/office/drawing/2014/main" id="{4F49B7E6-D896-4817-9F3D-5CDFB9EA06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0558D8-D84F-43BA-AAF0-5144BEACEB51}"/>
              </a:ext>
            </a:extLst>
          </p:cNvPr>
          <p:cNvSpPr>
            <a:spLocks noGrp="1"/>
          </p:cNvSpPr>
          <p:nvPr>
            <p:ph type="sldNum" sz="quarter" idx="12"/>
          </p:nvPr>
        </p:nvSpPr>
        <p:spPr/>
        <p:txBody>
          <a:bodyPr/>
          <a:lstStyle/>
          <a:p>
            <a:fld id="{1CAA0DF5-F19E-432D-8E8E-A992A890A03B}" type="slidenum">
              <a:rPr lang="en-US" smtClean="0"/>
              <a:t>‹#›</a:t>
            </a:fld>
            <a:endParaRPr lang="en-US"/>
          </a:p>
        </p:txBody>
      </p:sp>
    </p:spTree>
    <p:extLst>
      <p:ext uri="{BB962C8B-B14F-4D97-AF65-F5344CB8AC3E}">
        <p14:creationId xmlns:p14="http://schemas.microsoft.com/office/powerpoint/2010/main" val="250097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27D4D1-4E64-400D-BBE8-29164649820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9E5FD93-26DD-4230-A14D-31ABB18575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B8F7014-86DC-4D51-B755-035C5258841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98E5E3-5AD7-4DBE-8394-E18C9BED7EE5}" type="datetimeFigureOut">
              <a:rPr lang="en-US" smtClean="0"/>
              <a:t>1/14/2022</a:t>
            </a:fld>
            <a:endParaRPr lang="en-US"/>
          </a:p>
        </p:txBody>
      </p:sp>
      <p:sp>
        <p:nvSpPr>
          <p:cNvPr id="5" name="Footer Placeholder 4">
            <a:extLst>
              <a:ext uri="{FF2B5EF4-FFF2-40B4-BE49-F238E27FC236}">
                <a16:creationId xmlns:a16="http://schemas.microsoft.com/office/drawing/2014/main" id="{349FF26A-682C-4DEA-949C-8FB164A1D0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C655A0-A8D7-4E30-A78A-A976FCBA70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AA0DF5-F19E-432D-8E8E-A992A890A03B}" type="slidenum">
              <a:rPr lang="en-US" smtClean="0"/>
              <a:t>‹#›</a:t>
            </a:fld>
            <a:endParaRPr lang="en-US"/>
          </a:p>
        </p:txBody>
      </p:sp>
    </p:spTree>
    <p:extLst>
      <p:ext uri="{BB962C8B-B14F-4D97-AF65-F5344CB8AC3E}">
        <p14:creationId xmlns:p14="http://schemas.microsoft.com/office/powerpoint/2010/main" val="2597728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media.moresteam.com/university/tutorials/nonint/new/EWMA.mp4"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7.png"/><Relationship Id="rId5" Type="http://schemas.openxmlformats.org/officeDocument/2006/relationships/hyperlink" Target="https://media.moresteam.com/university/downloads/advancedcharts_exampledata_errors.xlsx" TargetMode="Externa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5BFCE-2B99-4E4B-B0A4-403CE93E3B6A}"/>
              </a:ext>
            </a:extLst>
          </p:cNvPr>
          <p:cNvSpPr>
            <a:spLocks noGrp="1"/>
          </p:cNvSpPr>
          <p:nvPr>
            <p:ph type="title"/>
          </p:nvPr>
        </p:nvSpPr>
        <p:spPr/>
        <p:txBody>
          <a:bodyPr/>
          <a:lstStyle/>
          <a:p>
            <a:r>
              <a:rPr lang="en-US" dirty="0"/>
              <a:t>Attribute Control Charts (EWMA Chart)</a:t>
            </a:r>
          </a:p>
        </p:txBody>
      </p:sp>
      <p:sp>
        <p:nvSpPr>
          <p:cNvPr id="3" name="Content Placeholder 2">
            <a:extLst>
              <a:ext uri="{FF2B5EF4-FFF2-40B4-BE49-F238E27FC236}">
                <a16:creationId xmlns:a16="http://schemas.microsoft.com/office/drawing/2014/main" id="{2FFAE18C-0D84-436A-8CC4-A6E073FAFE75}"/>
              </a:ext>
            </a:extLst>
          </p:cNvPr>
          <p:cNvSpPr>
            <a:spLocks noGrp="1"/>
          </p:cNvSpPr>
          <p:nvPr>
            <p:ph sz="half" idx="1"/>
          </p:nvPr>
        </p:nvSpPr>
        <p:spPr>
          <a:xfrm>
            <a:off x="838199" y="1502228"/>
            <a:ext cx="5153091" cy="4833257"/>
          </a:xfrm>
        </p:spPr>
        <p:txBody>
          <a:bodyPr>
            <a:normAutofit/>
          </a:bodyPr>
          <a:lstStyle/>
          <a:p>
            <a:pPr marL="0" indent="0">
              <a:buNone/>
            </a:pPr>
            <a:r>
              <a:rPr lang="en-US" dirty="0"/>
              <a:t>When to use this tool</a:t>
            </a:r>
          </a:p>
          <a:p>
            <a:pPr marL="0" indent="0">
              <a:buNone/>
            </a:pPr>
            <a:r>
              <a:rPr lang="en-US" sz="1400" b="0" i="0" dirty="0">
                <a:solidFill>
                  <a:srgbClr val="000000"/>
                </a:solidFill>
                <a:effectLst/>
                <a:latin typeface="+mj-lt"/>
              </a:rPr>
              <a:t>Use the Exponentially Weighted Moving Average (EWMA) Chart to detect small shifts in the mean of a continuous process. The EWMA Chart is better than a Shewhart control chart for this purpose because it incorporates data from past subgroups into the plotted points, making the chart more sensitive to small shifts.</a:t>
            </a:r>
          </a:p>
          <a:p>
            <a:pPr marL="0" indent="0">
              <a:buNone/>
            </a:pPr>
            <a:endParaRPr lang="en-US" sz="1400" dirty="0">
              <a:solidFill>
                <a:srgbClr val="000000"/>
              </a:solidFill>
              <a:latin typeface="+mj-lt"/>
            </a:endParaRPr>
          </a:p>
          <a:p>
            <a:r>
              <a:rPr lang="en-US" sz="1400" b="0" i="0" dirty="0">
                <a:solidFill>
                  <a:srgbClr val="000000"/>
                </a:solidFill>
                <a:effectLst/>
                <a:latin typeface="+mj-lt"/>
              </a:rPr>
              <a:t>In order to use this chart in EngineRoom, the subgroups must be individual observations (subgroup size = 1) or of equal size (n = constant).</a:t>
            </a:r>
          </a:p>
          <a:p>
            <a:r>
              <a:rPr lang="en-US" sz="1400" b="0" i="0" dirty="0">
                <a:solidFill>
                  <a:srgbClr val="000000"/>
                </a:solidFill>
                <a:effectLst/>
                <a:latin typeface="+mj-lt"/>
              </a:rPr>
              <a:t>While all the previous data are included at each step, you can decide how much influence they have on the weighted moving averages by the choice of the weighting factor (w). With this approach, the weight of older subgroups decreases exponentially as new samples are obtained.</a:t>
            </a:r>
            <a:endParaRPr lang="en-US" sz="1600" b="0" i="0" dirty="0">
              <a:solidFill>
                <a:srgbClr val="000000"/>
              </a:solidFill>
              <a:effectLst/>
              <a:latin typeface="+mj-lt"/>
            </a:endParaRPr>
          </a:p>
        </p:txBody>
      </p:sp>
      <p:pic>
        <p:nvPicPr>
          <p:cNvPr id="6" name="Picture 5" descr="A picture containing food, sitting, drawing&#10;&#10;Description automatically generated">
            <a:extLst>
              <a:ext uri="{FF2B5EF4-FFF2-40B4-BE49-F238E27FC236}">
                <a16:creationId xmlns:a16="http://schemas.microsoft.com/office/drawing/2014/main" id="{B65D3631-4006-4799-8AD7-68B4245F23B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9" name="Content Placeholder 8">
            <a:hlinkClick r:id="rId4"/>
            <a:extLst>
              <a:ext uri="{FF2B5EF4-FFF2-40B4-BE49-F238E27FC236}">
                <a16:creationId xmlns:a16="http://schemas.microsoft.com/office/drawing/2014/main" id="{B89E5AE9-3B1A-45C8-996E-94F2FA864C2C}"/>
              </a:ext>
            </a:extLst>
          </p:cNvPr>
          <p:cNvPicPr>
            <a:picLocks noGrp="1" noChangeAspect="1"/>
          </p:cNvPicPr>
          <p:nvPr>
            <p:ph sz="half" idx="2"/>
          </p:nvPr>
        </p:nvPicPr>
        <p:blipFill>
          <a:blip r:embed="rId5">
            <a:extLst>
              <a:ext uri="{28A0092B-C50C-407E-A947-70E740481C1C}">
                <a14:useLocalDpi xmlns:a14="http://schemas.microsoft.com/office/drawing/2010/main" val="0"/>
              </a:ext>
            </a:extLst>
          </a:blip>
          <a:srcRect/>
          <a:stretch/>
        </p:blipFill>
        <p:spPr>
          <a:xfrm>
            <a:off x="6409038" y="1702818"/>
            <a:ext cx="5153091" cy="2870168"/>
          </a:xfrm>
        </p:spPr>
      </p:pic>
      <p:sp>
        <p:nvSpPr>
          <p:cNvPr id="4" name="TextBox 3">
            <a:hlinkClick r:id="rId4"/>
            <a:extLst>
              <a:ext uri="{FF2B5EF4-FFF2-40B4-BE49-F238E27FC236}">
                <a16:creationId xmlns:a16="http://schemas.microsoft.com/office/drawing/2014/main" id="{4779061A-E13C-43FD-9EB6-A8B8746E979C}"/>
              </a:ext>
            </a:extLst>
          </p:cNvPr>
          <p:cNvSpPr txBox="1"/>
          <p:nvPr/>
        </p:nvSpPr>
        <p:spPr>
          <a:xfrm>
            <a:off x="6394784" y="4696000"/>
            <a:ext cx="4849404" cy="430887"/>
          </a:xfrm>
          <a:prstGeom prst="rect">
            <a:avLst/>
          </a:prstGeom>
          <a:noFill/>
        </p:spPr>
        <p:txBody>
          <a:bodyPr wrap="none" rtlCol="0">
            <a:spAutoFit/>
          </a:bodyPr>
          <a:lstStyle/>
          <a:p>
            <a:r>
              <a:rPr lang="en-US" sz="1100" b="1" dirty="0">
                <a:solidFill>
                  <a:schemeClr val="bg1">
                    <a:lumMod val="65000"/>
                  </a:schemeClr>
                </a:solidFill>
              </a:rPr>
              <a:t>Tutorial:</a:t>
            </a:r>
          </a:p>
          <a:p>
            <a:r>
              <a:rPr lang="en-US" sz="1100" dirty="0">
                <a:solidFill>
                  <a:schemeClr val="bg1">
                    <a:lumMod val="65000"/>
                  </a:schemeClr>
                </a:solidFill>
              </a:rPr>
              <a:t>https://media.moresteam.com/university/tutorials/nonint/new/EWMA.mp4</a:t>
            </a:r>
          </a:p>
        </p:txBody>
      </p:sp>
      <p:pic>
        <p:nvPicPr>
          <p:cNvPr id="7" name="Picture 2">
            <a:extLst>
              <a:ext uri="{FF2B5EF4-FFF2-40B4-BE49-F238E27FC236}">
                <a16:creationId xmlns:a16="http://schemas.microsoft.com/office/drawing/2014/main" id="{72F8B6F0-13EC-4295-87FB-D20E32DFD5F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364524" y="1972492"/>
            <a:ext cx="3465771" cy="20867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0861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94042-684D-4D41-A467-13A43A510F9F}"/>
              </a:ext>
            </a:extLst>
          </p:cNvPr>
          <p:cNvSpPr>
            <a:spLocks noGrp="1"/>
          </p:cNvSpPr>
          <p:nvPr>
            <p:ph type="title"/>
          </p:nvPr>
        </p:nvSpPr>
        <p:spPr/>
        <p:txBody>
          <a:bodyPr/>
          <a:lstStyle/>
          <a:p>
            <a:r>
              <a:rPr lang="en-US" dirty="0"/>
              <a:t>Using EngineRoom</a:t>
            </a:r>
          </a:p>
        </p:txBody>
      </p:sp>
      <p:sp>
        <p:nvSpPr>
          <p:cNvPr id="4" name="Content Placeholder 3">
            <a:extLst>
              <a:ext uri="{FF2B5EF4-FFF2-40B4-BE49-F238E27FC236}">
                <a16:creationId xmlns:a16="http://schemas.microsoft.com/office/drawing/2014/main" id="{3582BA62-7E65-4E5B-B217-D8616A56A411}"/>
              </a:ext>
            </a:extLst>
          </p:cNvPr>
          <p:cNvSpPr>
            <a:spLocks noGrp="1"/>
          </p:cNvSpPr>
          <p:nvPr>
            <p:ph sz="half" idx="1"/>
          </p:nvPr>
        </p:nvSpPr>
        <p:spPr>
          <a:xfrm>
            <a:off x="838200" y="1825625"/>
            <a:ext cx="10423358" cy="520533"/>
          </a:xfrm>
        </p:spPr>
        <p:txBody>
          <a:bodyPr/>
          <a:lstStyle/>
          <a:p>
            <a:pPr marL="0" indent="0">
              <a:buNone/>
            </a:pPr>
            <a:r>
              <a:rPr lang="en-US" dirty="0"/>
              <a:t>Measure &gt; Control Charts (SPC) &gt; EWMA Chart</a:t>
            </a:r>
          </a:p>
        </p:txBody>
      </p:sp>
      <p:pic>
        <p:nvPicPr>
          <p:cNvPr id="9" name="Content Placeholder 8">
            <a:extLst>
              <a:ext uri="{FF2B5EF4-FFF2-40B4-BE49-F238E27FC236}">
                <a16:creationId xmlns:a16="http://schemas.microsoft.com/office/drawing/2014/main" id="{56677FF3-FDDB-4B73-BFCD-17A99F8955C9}"/>
              </a:ext>
            </a:extLst>
          </p:cNvPr>
          <p:cNvPicPr>
            <a:picLocks noGrp="1" noChangeAspect="1"/>
          </p:cNvPicPr>
          <p:nvPr>
            <p:ph sz="half" idx="2"/>
          </p:nvPr>
        </p:nvPicPr>
        <p:blipFill rotWithShape="1">
          <a:blip r:embed="rId2">
            <a:extLst>
              <a:ext uri="{28A0092B-C50C-407E-A947-70E740481C1C}">
                <a14:useLocalDpi xmlns:a14="http://schemas.microsoft.com/office/drawing/2010/main" val="0"/>
              </a:ext>
            </a:extLst>
          </a:blip>
          <a:srcRect b="43604"/>
          <a:stretch/>
        </p:blipFill>
        <p:spPr>
          <a:xfrm>
            <a:off x="869293" y="2346159"/>
            <a:ext cx="10453413" cy="3672040"/>
          </a:xfrm>
        </p:spPr>
      </p:pic>
      <p:pic>
        <p:nvPicPr>
          <p:cNvPr id="5" name="Picture 4" descr="A picture containing food, sitting, drawing&#10;&#10;Description automatically generated">
            <a:extLst>
              <a:ext uri="{FF2B5EF4-FFF2-40B4-BE49-F238E27FC236}">
                <a16:creationId xmlns:a16="http://schemas.microsoft.com/office/drawing/2014/main" id="{9A584338-24DE-40E6-B217-56A892EAAD6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spTree>
    <p:extLst>
      <p:ext uri="{BB962C8B-B14F-4D97-AF65-F5344CB8AC3E}">
        <p14:creationId xmlns:p14="http://schemas.microsoft.com/office/powerpoint/2010/main" val="3598370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4F5B9FD8-FE10-4424-A2EC-72121B87A923}"/>
              </a:ext>
            </a:extLst>
          </p:cNvPr>
          <p:cNvSpPr>
            <a:spLocks noGrp="1"/>
          </p:cNvSpPr>
          <p:nvPr>
            <p:ph type="title"/>
          </p:nvPr>
        </p:nvSpPr>
        <p:spPr/>
        <p:txBody>
          <a:bodyPr/>
          <a:lstStyle/>
          <a:p>
            <a:r>
              <a:rPr lang="en-US" dirty="0"/>
              <a:t>Using EngineRoom</a:t>
            </a:r>
          </a:p>
        </p:txBody>
      </p:sp>
      <p:sp>
        <p:nvSpPr>
          <p:cNvPr id="4" name="Text Placeholder 3">
            <a:extLst>
              <a:ext uri="{FF2B5EF4-FFF2-40B4-BE49-F238E27FC236}">
                <a16:creationId xmlns:a16="http://schemas.microsoft.com/office/drawing/2014/main" id="{CCCEB934-49E3-46CF-8E3D-3D72D8F5EBFD}"/>
              </a:ext>
            </a:extLst>
          </p:cNvPr>
          <p:cNvSpPr>
            <a:spLocks noGrp="1"/>
          </p:cNvSpPr>
          <p:nvPr>
            <p:ph sz="half" idx="2"/>
          </p:nvPr>
        </p:nvSpPr>
        <p:spPr>
          <a:xfrm>
            <a:off x="838200" y="1548893"/>
            <a:ext cx="5264798" cy="4943981"/>
          </a:xfrm>
        </p:spPr>
        <p:txBody>
          <a:bodyPr>
            <a:normAutofit/>
          </a:bodyPr>
          <a:lstStyle/>
          <a:p>
            <a:pPr marL="0" indent="0">
              <a:buNone/>
            </a:pPr>
            <a:r>
              <a:rPr lang="en-US" sz="1400" dirty="0"/>
              <a:t>To use the EWMA Chart, collect observations on at least 20 individual units or 20 subgroups over time.</a:t>
            </a:r>
          </a:p>
          <a:p>
            <a:pPr marL="0" indent="0">
              <a:buNone/>
            </a:pPr>
            <a:endParaRPr lang="en-US" sz="1400" dirty="0"/>
          </a:p>
          <a:p>
            <a:pPr marL="0" indent="0">
              <a:buNone/>
            </a:pPr>
            <a:r>
              <a:rPr lang="en-US" sz="1400" dirty="0"/>
              <a:t>There are four “drop zones” attached to the study:</a:t>
            </a:r>
          </a:p>
          <a:p>
            <a:r>
              <a:rPr lang="en-US" sz="1400" b="1" dirty="0"/>
              <a:t>Data Variable (required): </a:t>
            </a:r>
            <a:r>
              <a:rPr lang="en-US" sz="1400" dirty="0"/>
              <a:t>For the measurement data variable. This variable must be numeric.</a:t>
            </a:r>
          </a:p>
          <a:p>
            <a:r>
              <a:rPr lang="en-US" sz="1400" b="1" dirty="0"/>
              <a:t>Subgroup Variable: </a:t>
            </a:r>
            <a:r>
              <a:rPr lang="en-US" sz="1400" dirty="0"/>
              <a:t>For the variable containing the subgroup IDs. If you don't have a subgroup variable, you can ignore this drop zone and simply enter the constant size in the dialog box provided. This variable can be numeric or text.</a:t>
            </a:r>
          </a:p>
          <a:p>
            <a:r>
              <a:rPr lang="en-US" sz="1400" b="1" dirty="0"/>
              <a:t>Time Order Variable (optional): </a:t>
            </a:r>
            <a:r>
              <a:rPr lang="en-US" sz="1400" dirty="0"/>
              <a:t>Use if you have a variable containing the time stamps for the subgroups. This variable can be numeric or date/time.</a:t>
            </a:r>
          </a:p>
          <a:p>
            <a:r>
              <a:rPr lang="en-US" sz="1400" b="1" dirty="0"/>
              <a:t>Stage Variable (optional): </a:t>
            </a:r>
            <a:r>
              <a:rPr lang="en-US" sz="1400" dirty="0"/>
              <a:t>Use if you have a variable identifying different stages (such as “before” and “after” an improvement initiative). This variable can be numeric, text, or date/time.</a:t>
            </a:r>
          </a:p>
        </p:txBody>
      </p:sp>
      <p:pic>
        <p:nvPicPr>
          <p:cNvPr id="14" name="Picture 13" descr="A picture containing food, sitting, drawing&#10;&#10;Description automatically generated">
            <a:extLst>
              <a:ext uri="{FF2B5EF4-FFF2-40B4-BE49-F238E27FC236}">
                <a16:creationId xmlns:a16="http://schemas.microsoft.com/office/drawing/2014/main" id="{3A007649-7921-42B6-ABC4-DB245F2C9D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20" name="Content Placeholder 19">
            <a:extLst>
              <a:ext uri="{FF2B5EF4-FFF2-40B4-BE49-F238E27FC236}">
                <a16:creationId xmlns:a16="http://schemas.microsoft.com/office/drawing/2014/main" id="{1BE5CED6-7A17-46E8-9386-6F6D4E71B4A1}"/>
              </a:ext>
            </a:extLst>
          </p:cNvPr>
          <p:cNvPicPr>
            <a:picLocks noGrp="1" noChangeAspect="1"/>
          </p:cNvPicPr>
          <p:nvPr>
            <p:ph sz="half" idx="1"/>
          </p:nvPr>
        </p:nvPicPr>
        <p:blipFill>
          <a:blip r:embed="rId4">
            <a:extLst>
              <a:ext uri="{28A0092B-C50C-407E-A947-70E740481C1C}">
                <a14:useLocalDpi xmlns:a14="http://schemas.microsoft.com/office/drawing/2010/main" val="0"/>
              </a:ext>
            </a:extLst>
          </a:blip>
          <a:srcRect/>
          <a:stretch/>
        </p:blipFill>
        <p:spPr>
          <a:xfrm>
            <a:off x="6410389" y="1472279"/>
            <a:ext cx="5264797" cy="4217109"/>
          </a:xfrm>
        </p:spPr>
      </p:pic>
    </p:spTree>
    <p:extLst>
      <p:ext uri="{BB962C8B-B14F-4D97-AF65-F5344CB8AC3E}">
        <p14:creationId xmlns:p14="http://schemas.microsoft.com/office/powerpoint/2010/main" val="2448122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AFB5D-42C4-4AE0-A028-29AEC56B9ABC}"/>
              </a:ext>
            </a:extLst>
          </p:cNvPr>
          <p:cNvSpPr>
            <a:spLocks noGrp="1"/>
          </p:cNvSpPr>
          <p:nvPr>
            <p:ph type="title"/>
          </p:nvPr>
        </p:nvSpPr>
        <p:spPr/>
        <p:txBody>
          <a:bodyPr/>
          <a:lstStyle/>
          <a:p>
            <a:r>
              <a:rPr lang="en-US" dirty="0"/>
              <a:t>EWMA Chart Example</a:t>
            </a:r>
          </a:p>
        </p:txBody>
      </p:sp>
      <p:sp>
        <p:nvSpPr>
          <p:cNvPr id="3" name="Content Placeholder 2">
            <a:extLst>
              <a:ext uri="{FF2B5EF4-FFF2-40B4-BE49-F238E27FC236}">
                <a16:creationId xmlns:a16="http://schemas.microsoft.com/office/drawing/2014/main" id="{B6501CD1-861C-4F26-8F2A-E2075BDDECBF}"/>
              </a:ext>
            </a:extLst>
          </p:cNvPr>
          <p:cNvSpPr>
            <a:spLocks noGrp="1"/>
          </p:cNvSpPr>
          <p:nvPr>
            <p:ph sz="half" idx="1"/>
          </p:nvPr>
        </p:nvSpPr>
        <p:spPr>
          <a:xfrm>
            <a:off x="838201" y="1633112"/>
            <a:ext cx="4442663" cy="4754039"/>
          </a:xfrm>
        </p:spPr>
        <p:txBody>
          <a:bodyPr>
            <a:noAutofit/>
          </a:bodyPr>
          <a:lstStyle/>
          <a:p>
            <a:pPr marL="0" indent="0">
              <a:buNone/>
            </a:pPr>
            <a:r>
              <a:rPr lang="en-US" sz="1400" dirty="0"/>
              <a:t>The data set provided contains a column (Errors) containing the difference of 45 daily measurements of groundwater effluent concentrations compared with the standard.</a:t>
            </a:r>
          </a:p>
          <a:p>
            <a:pPr marL="0" indent="0">
              <a:buNone/>
            </a:pPr>
            <a:endParaRPr lang="en-US" sz="1400" dirty="0"/>
          </a:p>
          <a:p>
            <a:r>
              <a:rPr lang="en-US" sz="1400" dirty="0"/>
              <a:t>Click on the data file in the data sources panel and drag </a:t>
            </a:r>
            <a:r>
              <a:rPr lang="en-US" sz="1400" b="1" dirty="0"/>
              <a:t>Errors</a:t>
            </a:r>
            <a:r>
              <a:rPr lang="en-US" sz="1400" dirty="0"/>
              <a:t> onto the Data Variable drop zone.</a:t>
            </a:r>
          </a:p>
          <a:p>
            <a:r>
              <a:rPr lang="en-US" sz="1400" dirty="0"/>
              <a:t>Leave the </a:t>
            </a:r>
            <a:r>
              <a:rPr lang="en-US" sz="1400" b="1" dirty="0"/>
              <a:t>default values</a:t>
            </a:r>
            <a:r>
              <a:rPr lang="en-US" sz="1400" dirty="0"/>
              <a:t> of the weight (w) = 0.2 and k (shift) = 3 as is.</a:t>
            </a:r>
          </a:p>
          <a:p>
            <a:r>
              <a:rPr lang="en-US" sz="1400" dirty="0"/>
              <a:t>Click “Continue.”</a:t>
            </a:r>
          </a:p>
          <a:p>
            <a:r>
              <a:rPr lang="en-US" sz="1400" dirty="0"/>
              <a:t>Enter the Target value = 2 and an optional standard deviation if you have it.</a:t>
            </a:r>
          </a:p>
          <a:p>
            <a:r>
              <a:rPr lang="en-US" sz="1400" dirty="0"/>
              <a:t>Click “Continue.”</a:t>
            </a:r>
          </a:p>
        </p:txBody>
      </p:sp>
      <p:pic>
        <p:nvPicPr>
          <p:cNvPr id="10" name="Picture 9" descr="A picture containing food, sitting, drawing&#10;&#10;Description automatically generated">
            <a:extLst>
              <a:ext uri="{FF2B5EF4-FFF2-40B4-BE49-F238E27FC236}">
                <a16:creationId xmlns:a16="http://schemas.microsoft.com/office/drawing/2014/main" id="{0BCEAC74-6194-446B-8B01-EA766B8CC0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13" name="Content Placeholder 12">
            <a:extLst>
              <a:ext uri="{FF2B5EF4-FFF2-40B4-BE49-F238E27FC236}">
                <a16:creationId xmlns:a16="http://schemas.microsoft.com/office/drawing/2014/main" id="{E4D52B3E-5C46-41C7-9B0F-98AD2D3CE678}"/>
              </a:ext>
            </a:extLst>
          </p:cNvPr>
          <p:cNvPicPr>
            <a:picLocks noGrp="1" noChangeAspect="1"/>
          </p:cNvPicPr>
          <p:nvPr>
            <p:ph sz="half" idx="2"/>
          </p:nvPr>
        </p:nvPicPr>
        <p:blipFill>
          <a:blip r:embed="rId4">
            <a:extLst>
              <a:ext uri="{28A0092B-C50C-407E-A947-70E740481C1C}">
                <a14:useLocalDpi xmlns:a14="http://schemas.microsoft.com/office/drawing/2010/main" val="0"/>
              </a:ext>
            </a:extLst>
          </a:blip>
          <a:srcRect/>
          <a:stretch/>
        </p:blipFill>
        <p:spPr>
          <a:xfrm>
            <a:off x="6096000" y="1508781"/>
            <a:ext cx="5643213" cy="3764496"/>
          </a:xfrm>
        </p:spPr>
      </p:pic>
      <p:sp>
        <p:nvSpPr>
          <p:cNvPr id="4" name="TextBox 3">
            <a:hlinkClick r:id="rId5"/>
            <a:extLst>
              <a:ext uri="{FF2B5EF4-FFF2-40B4-BE49-F238E27FC236}">
                <a16:creationId xmlns:a16="http://schemas.microsoft.com/office/drawing/2014/main" id="{A586DED0-4428-40B1-9BFA-EA3E07460CF8}"/>
              </a:ext>
            </a:extLst>
          </p:cNvPr>
          <p:cNvSpPr txBox="1"/>
          <p:nvPr/>
        </p:nvSpPr>
        <p:spPr>
          <a:xfrm>
            <a:off x="8706691" y="1255616"/>
            <a:ext cx="2922668" cy="253916"/>
          </a:xfrm>
          <a:prstGeom prst="rect">
            <a:avLst/>
          </a:prstGeom>
          <a:noFill/>
        </p:spPr>
        <p:txBody>
          <a:bodyPr wrap="square" rtlCol="0">
            <a:spAutoFit/>
          </a:bodyPr>
          <a:lstStyle/>
          <a:p>
            <a:pPr algn="ctr"/>
            <a:r>
              <a:rPr lang="en-US" sz="1050" b="1" dirty="0">
                <a:solidFill>
                  <a:schemeClr val="bg1">
                    <a:lumMod val="50000"/>
                  </a:schemeClr>
                </a:solidFill>
              </a:rPr>
              <a:t>advancedcharts_exampledata_errors.xlsx</a:t>
            </a:r>
          </a:p>
        </p:txBody>
      </p:sp>
      <p:pic>
        <p:nvPicPr>
          <p:cNvPr id="5" name="Picture 4">
            <a:hlinkClick r:id="rId5"/>
            <a:extLst>
              <a:ext uri="{FF2B5EF4-FFF2-40B4-BE49-F238E27FC236}">
                <a16:creationId xmlns:a16="http://schemas.microsoft.com/office/drawing/2014/main" id="{0DD9A215-CABC-4A1A-94DA-E09ACA49CAE5}"/>
              </a:ext>
            </a:extLst>
          </p:cNvPr>
          <p:cNvPicPr>
            <a:picLocks noChangeAspect="1"/>
          </p:cNvPicPr>
          <p:nvPr/>
        </p:nvPicPr>
        <p:blipFill>
          <a:blip r:embed="rId6"/>
          <a:stretch>
            <a:fillRect/>
          </a:stretch>
        </p:blipFill>
        <p:spPr>
          <a:xfrm>
            <a:off x="8982250" y="787093"/>
            <a:ext cx="2371550" cy="481626"/>
          </a:xfrm>
          <a:prstGeom prst="rect">
            <a:avLst/>
          </a:prstGeom>
        </p:spPr>
      </p:pic>
      <p:pic>
        <p:nvPicPr>
          <p:cNvPr id="23" name="Picture 22">
            <a:extLst>
              <a:ext uri="{FF2B5EF4-FFF2-40B4-BE49-F238E27FC236}">
                <a16:creationId xmlns:a16="http://schemas.microsoft.com/office/drawing/2014/main" id="{CB354629-A502-45ED-890E-436AC3A66324}"/>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5299924" y="3046257"/>
            <a:ext cx="756473" cy="2517636"/>
          </a:xfrm>
          <a:prstGeom prst="rect">
            <a:avLst/>
          </a:prstGeom>
        </p:spPr>
      </p:pic>
      <p:cxnSp>
        <p:nvCxnSpPr>
          <p:cNvPr id="9" name="Straight Arrow Connector 8">
            <a:extLst>
              <a:ext uri="{FF2B5EF4-FFF2-40B4-BE49-F238E27FC236}">
                <a16:creationId xmlns:a16="http://schemas.microsoft.com/office/drawing/2014/main" id="{42F1DF44-6D17-424C-8A87-F445A4430AB8}"/>
              </a:ext>
            </a:extLst>
          </p:cNvPr>
          <p:cNvCxnSpPr>
            <a:cxnSpLocks/>
          </p:cNvCxnSpPr>
          <p:nvPr/>
        </p:nvCxnSpPr>
        <p:spPr>
          <a:xfrm flipV="1">
            <a:off x="5936776" y="2358546"/>
            <a:ext cx="296737" cy="647295"/>
          </a:xfrm>
          <a:prstGeom prst="straightConnector1">
            <a:avLst/>
          </a:prstGeom>
          <a:ln w="57150">
            <a:solidFill>
              <a:srgbClr val="FFD33B"/>
            </a:solidFill>
            <a:tailEnd type="triangle"/>
          </a:ln>
          <a:effectLst>
            <a:outerShdw blurRad="50800" dist="38100" dir="2700000" algn="tl" rotWithShape="0">
              <a:prstClr val="black">
                <a:alpha val="40000"/>
              </a:prstClr>
            </a:outerShdw>
          </a:effectLst>
        </p:spPr>
        <p:style>
          <a:lnRef idx="1">
            <a:schemeClr val="accent2"/>
          </a:lnRef>
          <a:fillRef idx="0">
            <a:schemeClr val="accent2"/>
          </a:fillRef>
          <a:effectRef idx="0">
            <a:schemeClr val="accent2"/>
          </a:effectRef>
          <a:fontRef idx="minor">
            <a:schemeClr val="tx1"/>
          </a:fontRef>
        </p:style>
      </p:cxnSp>
      <p:pic>
        <p:nvPicPr>
          <p:cNvPr id="7" name="Picture 6">
            <a:extLst>
              <a:ext uri="{FF2B5EF4-FFF2-40B4-BE49-F238E27FC236}">
                <a16:creationId xmlns:a16="http://schemas.microsoft.com/office/drawing/2014/main" id="{D981899E-2502-4C42-A2CB-7730C804DEAC}"/>
              </a:ext>
            </a:extLst>
          </p:cNvPr>
          <p:cNvPicPr>
            <a:picLocks noChangeAspect="1"/>
          </p:cNvPicPr>
          <p:nvPr/>
        </p:nvPicPr>
        <p:blipFill>
          <a:blip r:embed="rId8"/>
          <a:stretch>
            <a:fillRect/>
          </a:stretch>
        </p:blipFill>
        <p:spPr>
          <a:xfrm>
            <a:off x="1937287" y="4951305"/>
            <a:ext cx="3177153" cy="1726641"/>
          </a:xfrm>
          <a:prstGeom prst="rect">
            <a:avLst/>
          </a:prstGeom>
        </p:spPr>
      </p:pic>
    </p:spTree>
    <p:extLst>
      <p:ext uri="{BB962C8B-B14F-4D97-AF65-F5344CB8AC3E}">
        <p14:creationId xmlns:p14="http://schemas.microsoft.com/office/powerpoint/2010/main" val="1006844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485E8-89F8-476E-9E1C-77EE1818E17E}"/>
              </a:ext>
            </a:extLst>
          </p:cNvPr>
          <p:cNvSpPr>
            <a:spLocks noGrp="1"/>
          </p:cNvSpPr>
          <p:nvPr>
            <p:ph type="title"/>
          </p:nvPr>
        </p:nvSpPr>
        <p:spPr/>
        <p:txBody>
          <a:bodyPr/>
          <a:lstStyle/>
          <a:p>
            <a:r>
              <a:rPr lang="en-US" dirty="0"/>
              <a:t>EWMA Example Output</a:t>
            </a:r>
          </a:p>
        </p:txBody>
      </p:sp>
      <p:pic>
        <p:nvPicPr>
          <p:cNvPr id="7" name="Picture 6" descr="A picture containing food, sitting, drawing&#10;&#10;Description automatically generated">
            <a:extLst>
              <a:ext uri="{FF2B5EF4-FFF2-40B4-BE49-F238E27FC236}">
                <a16:creationId xmlns:a16="http://schemas.microsoft.com/office/drawing/2014/main" id="{9BB2B4F2-2F9F-4AC7-8E7B-CEB9F3BD620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29150" y="182562"/>
            <a:ext cx="1524650" cy="365126"/>
          </a:xfrm>
          <a:prstGeom prst="rect">
            <a:avLst/>
          </a:prstGeom>
        </p:spPr>
      </p:pic>
      <p:pic>
        <p:nvPicPr>
          <p:cNvPr id="1026" name="Picture 2">
            <a:extLst>
              <a:ext uri="{FF2B5EF4-FFF2-40B4-BE49-F238E27FC236}">
                <a16:creationId xmlns:a16="http://schemas.microsoft.com/office/drawing/2014/main" id="{C24AC727-51F7-4C55-B73E-750ECAE9007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48732" y="1508168"/>
            <a:ext cx="7888637" cy="47496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45033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411</TotalTime>
  <Words>526</Words>
  <Application>Microsoft Office PowerPoint</Application>
  <PresentationFormat>Widescreen</PresentationFormat>
  <Paragraphs>37</Paragraphs>
  <Slides>5</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Attribute Control Charts (EWMA Chart)</vt:lpstr>
      <vt:lpstr>Using EngineRoom</vt:lpstr>
      <vt:lpstr>Using EngineRoom</vt:lpstr>
      <vt:lpstr>EWMA Chart Example</vt:lpstr>
      <vt:lpstr>EWMA Example Output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Gauge R&amp;R</dc:title>
  <dc:creator>Katie Wenner</dc:creator>
  <cp:lastModifiedBy>Smita Skrivanek</cp:lastModifiedBy>
  <cp:revision>50</cp:revision>
  <dcterms:created xsi:type="dcterms:W3CDTF">2020-09-22T21:11:07Z</dcterms:created>
  <dcterms:modified xsi:type="dcterms:W3CDTF">2022-01-14T14:28:10Z</dcterms:modified>
</cp:coreProperties>
</file>