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80207" autoAdjust="0"/>
  </p:normalViewPr>
  <p:slideViewPr>
    <p:cSldViewPr snapToGrid="0">
      <p:cViewPr>
        <p:scale>
          <a:sx n="89" d="100"/>
          <a:sy n="89" d="100"/>
        </p:scale>
        <p:origin x="4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CUSUM Chart output includes the CUSUM control chart and a table listing the center (difference from target), upper, and lower control limits</a:t>
            </a:r>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any of the previously entered parameter values.</a:t>
            </a:r>
          </a:p>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12/16/2021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12/16/2021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edia.moresteam.com/university/tutorials/nonint/new/Cusum.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hyperlink" Target="https://media.moresteam.com/university/downloads/advancedcharts_exampledata_errors.xlsx"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CUSUM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400" b="0" i="0" dirty="0">
                <a:solidFill>
                  <a:srgbClr val="000000"/>
                </a:solidFill>
                <a:effectLst/>
                <a:latin typeface="+mj-lt"/>
              </a:rPr>
              <a:t>Use the Cumulative Sums (CUSUM) Chart to detect small shifts in the mean of a continuous process. The CUSUM Chart is better than a Shewhart control chart for this purpose because it incorporates data from past subgroups into the plotted points, making the chart more sensitive to small shifts.</a:t>
            </a:r>
          </a:p>
          <a:p>
            <a:pPr marL="0" indent="0">
              <a:buNone/>
            </a:pPr>
            <a:endParaRPr lang="en-US" sz="1400" dirty="0">
              <a:solidFill>
                <a:srgbClr val="000000"/>
              </a:solidFill>
              <a:latin typeface="+mj-lt"/>
            </a:endParaRPr>
          </a:p>
          <a:p>
            <a:r>
              <a:rPr lang="en-US" sz="1400" b="0" i="0" dirty="0">
                <a:solidFill>
                  <a:srgbClr val="000000"/>
                </a:solidFill>
                <a:effectLst/>
                <a:latin typeface="+mj-lt"/>
              </a:rPr>
              <a:t>In order to use this chart in EngineRoom, the subgroups must be individual observations (subgroup size = 1) or of equal size (n = constant).</a:t>
            </a:r>
          </a:p>
          <a:p>
            <a:r>
              <a:rPr lang="en-US" sz="1400" b="0" i="0" dirty="0">
                <a:solidFill>
                  <a:srgbClr val="000000"/>
                </a:solidFill>
                <a:effectLst/>
                <a:latin typeface="+mj-lt"/>
              </a:rPr>
              <a:t>EngineRoom creates the one-sided CUSUM Chart, which shows the upper and lower series of cumulative sums (CUSUMs) of each sample value’s deviations from the target value. The upper CUSUM detects upward shifts in the process mean while the lower CUSUM detects downward shifts. The one-sided CUSUM Chart uses control limits (upper control limit [UCL] and lower control limit [LCL]) to determine when an out-of-control situation has occurred.</a:t>
            </a:r>
          </a:p>
          <a:p>
            <a:pPr marL="0" indent="0">
              <a:buNone/>
            </a:pPr>
            <a:endParaRPr lang="en-US" sz="1600" b="0" i="0" dirty="0">
              <a:solidFill>
                <a:srgbClr val="000000"/>
              </a:solidFill>
              <a:effectLst/>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699575"/>
            <a:ext cx="5153091" cy="2876654"/>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849404"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https://media.moresteam.com/university/tutorials/nonint/new/Cusum.mp4</a:t>
            </a:r>
          </a:p>
        </p:txBody>
      </p:sp>
      <p:sp>
        <p:nvSpPr>
          <p:cNvPr id="8" name="Rectangle 7">
            <a:extLst>
              <a:ext uri="{FF2B5EF4-FFF2-40B4-BE49-F238E27FC236}">
                <a16:creationId xmlns:a16="http://schemas.microsoft.com/office/drawing/2014/main" id="{6B4D84F3-70BA-49E4-A90D-0DE908B200FC}"/>
              </a:ext>
            </a:extLst>
          </p:cNvPr>
          <p:cNvSpPr/>
          <p:nvPr/>
        </p:nvSpPr>
        <p:spPr>
          <a:xfrm>
            <a:off x="7243763" y="3086100"/>
            <a:ext cx="3457761" cy="14216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204A6AF-AEB5-4503-A79C-461B4151D033}"/>
              </a:ext>
            </a:extLst>
          </p:cNvPr>
          <p:cNvPicPr>
            <a:picLocks noChangeAspect="1"/>
          </p:cNvPicPr>
          <p:nvPr/>
        </p:nvPicPr>
        <p:blipFill>
          <a:blip r:embed="rId6"/>
          <a:stretch>
            <a:fillRect/>
          </a:stretch>
        </p:blipFill>
        <p:spPr>
          <a:xfrm>
            <a:off x="7272339" y="1967853"/>
            <a:ext cx="3457761" cy="2104084"/>
          </a:xfrm>
          <a:prstGeom prst="rect">
            <a:avLst/>
          </a:prstGeom>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CUSUM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3"/>
            <a:ext cx="5264798" cy="4943981"/>
          </a:xfrm>
        </p:spPr>
        <p:txBody>
          <a:bodyPr>
            <a:normAutofit/>
          </a:bodyPr>
          <a:lstStyle/>
          <a:p>
            <a:pPr marL="0" indent="0">
              <a:buNone/>
            </a:pPr>
            <a:r>
              <a:rPr lang="en-US" sz="1400" dirty="0"/>
              <a:t>To use the CUSUM Chart, collect observations on at least 20 individual units or 20 subgroups over time.</a:t>
            </a:r>
          </a:p>
          <a:p>
            <a:pPr marL="0" indent="0">
              <a:buNone/>
            </a:pPr>
            <a:endParaRPr lang="en-US" sz="1400" dirty="0"/>
          </a:p>
          <a:p>
            <a:pPr marL="0" indent="0">
              <a:buNone/>
            </a:pPr>
            <a:r>
              <a:rPr lang="en-US" sz="1400" dirty="0"/>
              <a:t>There are four “drop zones” attached to the study:</a:t>
            </a:r>
          </a:p>
          <a:p>
            <a:r>
              <a:rPr lang="en-US" sz="1400" b="1" dirty="0"/>
              <a:t>Data Variable (required): </a:t>
            </a:r>
            <a:r>
              <a:rPr lang="en-US" sz="1400" dirty="0"/>
              <a:t>For the measurement data variable. This variable must be numeric.</a:t>
            </a:r>
          </a:p>
          <a:p>
            <a:r>
              <a:rPr lang="en-US" sz="1400" b="1" dirty="0"/>
              <a:t>Subgroup Variable: </a:t>
            </a:r>
            <a:r>
              <a:rPr lang="en-US" sz="1400" dirty="0"/>
              <a:t>For the variable containing the subgroup IDs. If you don't have a subgroup variable, you can ignore this drop zone and simply enter the constant size in the dialog box provided. This variable can be numeric or text.</a:t>
            </a:r>
          </a:p>
          <a:p>
            <a:r>
              <a:rPr lang="en-US" sz="1400" b="1" dirty="0"/>
              <a:t>Time Order Variable (optional): </a:t>
            </a:r>
            <a:r>
              <a:rPr lang="en-US" sz="1400" dirty="0"/>
              <a:t>Use if you have a variable containing the time stamps for the subgroups.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410389" y="1472279"/>
            <a:ext cx="5264798" cy="4217109"/>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CUSUM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1" y="1633112"/>
            <a:ext cx="4442663" cy="4754039"/>
          </a:xfrm>
        </p:spPr>
        <p:txBody>
          <a:bodyPr>
            <a:noAutofit/>
          </a:bodyPr>
          <a:lstStyle/>
          <a:p>
            <a:pPr marL="0" indent="0">
              <a:buNone/>
            </a:pPr>
            <a:r>
              <a:rPr lang="en-US" sz="1400" dirty="0"/>
              <a:t>The data set provided contains a column (Errors) containing the difference of 45 daily measurements of groundwater effluent concentrations compared with the standard.</a:t>
            </a:r>
          </a:p>
          <a:p>
            <a:pPr marL="0" indent="0">
              <a:buNone/>
            </a:pPr>
            <a:endParaRPr lang="en-US" sz="1400" dirty="0"/>
          </a:p>
          <a:p>
            <a:r>
              <a:rPr lang="en-US" sz="1400" dirty="0"/>
              <a:t>Click on the data file in the data sources panel and drag </a:t>
            </a:r>
            <a:r>
              <a:rPr lang="en-US" sz="1400" b="1" dirty="0"/>
              <a:t>Errors</a:t>
            </a:r>
            <a:r>
              <a:rPr lang="en-US" sz="1400" dirty="0"/>
              <a:t> onto the Data Variable drop zone.</a:t>
            </a:r>
          </a:p>
          <a:p>
            <a:r>
              <a:rPr lang="en-US" sz="1400" dirty="0"/>
              <a:t>Enter the value “1” in the dialog screen’s Subgroup Size box.</a:t>
            </a:r>
          </a:p>
          <a:p>
            <a:r>
              <a:rPr lang="en-US" sz="1400" dirty="0"/>
              <a:t>Click “Continue.”</a:t>
            </a:r>
          </a:p>
          <a:p>
            <a:r>
              <a:rPr lang="en-US" sz="1400" dirty="0"/>
              <a:t>Enter the </a:t>
            </a:r>
            <a:r>
              <a:rPr lang="en-US" sz="1400" b="1" dirty="0"/>
              <a:t>Target = 2</a:t>
            </a:r>
            <a:r>
              <a:rPr lang="en-US" sz="1400" dirty="0"/>
              <a:t>, </a:t>
            </a:r>
            <a:r>
              <a:rPr lang="en-US" sz="1400" b="1" dirty="0"/>
              <a:t>Decision Interval (h) = 6</a:t>
            </a:r>
            <a:r>
              <a:rPr lang="en-US" sz="1400" dirty="0"/>
              <a:t>, and </a:t>
            </a:r>
            <a:r>
              <a:rPr lang="en-US" sz="1400" b="1" dirty="0"/>
              <a:t>Shift Parameter (k) = 0.5</a:t>
            </a:r>
            <a:r>
              <a:rPr lang="en-US" sz="1400" dirty="0"/>
              <a:t>.</a:t>
            </a:r>
          </a:p>
          <a:p>
            <a:r>
              <a:rPr lang="en-US" sz="1400" dirty="0"/>
              <a:t>Click “Continue.”</a:t>
            </a:r>
          </a:p>
          <a:p>
            <a:r>
              <a:rPr lang="en-US" sz="1400" dirty="0"/>
              <a:t>On the next screen Options menu, leave the Standard Deviation (Optional) box blank.</a:t>
            </a:r>
          </a:p>
          <a:p>
            <a:r>
              <a:rPr lang="en-US" sz="1400" dirty="0"/>
              <a:t>Click “Continue.”</a:t>
            </a:r>
          </a:p>
          <a:p>
            <a:endParaRPr lang="en-US" sz="1400" dirty="0"/>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096000" y="1593905"/>
            <a:ext cx="5643213" cy="4400152"/>
          </a:xfrm>
        </p:spPr>
      </p:pic>
      <p:sp>
        <p:nvSpPr>
          <p:cNvPr id="4" name="TextBox 3">
            <a:hlinkClick r:id="rId5"/>
            <a:extLst>
              <a:ext uri="{FF2B5EF4-FFF2-40B4-BE49-F238E27FC236}">
                <a16:creationId xmlns:a16="http://schemas.microsoft.com/office/drawing/2014/main" id="{A586DED0-4428-40B1-9BFA-EA3E07460CF8}"/>
              </a:ext>
            </a:extLst>
          </p:cNvPr>
          <p:cNvSpPr txBox="1"/>
          <p:nvPr/>
        </p:nvSpPr>
        <p:spPr>
          <a:xfrm>
            <a:off x="8706691" y="1255616"/>
            <a:ext cx="2922668" cy="253916"/>
          </a:xfrm>
          <a:prstGeom prst="rect">
            <a:avLst/>
          </a:prstGeom>
          <a:noFill/>
        </p:spPr>
        <p:txBody>
          <a:bodyPr wrap="square" rtlCol="0">
            <a:spAutoFit/>
          </a:bodyPr>
          <a:lstStyle/>
          <a:p>
            <a:pPr algn="ctr"/>
            <a:r>
              <a:rPr lang="en-US" sz="1050" b="1" dirty="0">
                <a:solidFill>
                  <a:schemeClr val="bg1">
                    <a:lumMod val="50000"/>
                  </a:schemeClr>
                </a:solidFill>
              </a:rPr>
              <a:t>advancedcharts_exampledata_errors.xlsx</a:t>
            </a:r>
          </a:p>
        </p:txBody>
      </p:sp>
      <p:pic>
        <p:nvPicPr>
          <p:cNvPr id="5" name="Picture 4">
            <a:hlinkClick r:id="rId5"/>
            <a:extLst>
              <a:ext uri="{FF2B5EF4-FFF2-40B4-BE49-F238E27FC236}">
                <a16:creationId xmlns:a16="http://schemas.microsoft.com/office/drawing/2014/main" id="{0DD9A215-CABC-4A1A-94DA-E09ACA49CAE5}"/>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23" name="Picture 22">
            <a:extLst>
              <a:ext uri="{FF2B5EF4-FFF2-40B4-BE49-F238E27FC236}">
                <a16:creationId xmlns:a16="http://schemas.microsoft.com/office/drawing/2014/main" id="{CB354629-A502-45ED-890E-436AC3A6632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5299924" y="3449207"/>
            <a:ext cx="914529" cy="3043668"/>
          </a:xfrm>
          <a:prstGeom prst="rect">
            <a:avLst/>
          </a:prstGeom>
        </p:spPr>
      </p:pic>
      <p:cxnSp>
        <p:nvCxnSpPr>
          <p:cNvPr id="9" name="Straight Arrow Connector 8">
            <a:extLst>
              <a:ext uri="{FF2B5EF4-FFF2-40B4-BE49-F238E27FC236}">
                <a16:creationId xmlns:a16="http://schemas.microsoft.com/office/drawing/2014/main" id="{42F1DF44-6D17-424C-8A87-F445A4430AB8}"/>
              </a:ext>
            </a:extLst>
          </p:cNvPr>
          <p:cNvCxnSpPr>
            <a:cxnSpLocks/>
          </p:cNvCxnSpPr>
          <p:nvPr/>
        </p:nvCxnSpPr>
        <p:spPr>
          <a:xfrm flipV="1">
            <a:off x="5936776" y="2761498"/>
            <a:ext cx="296737" cy="647295"/>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CUSUM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4" name="Picture 3">
            <a:extLst>
              <a:ext uri="{FF2B5EF4-FFF2-40B4-BE49-F238E27FC236}">
                <a16:creationId xmlns:a16="http://schemas.microsoft.com/office/drawing/2014/main" id="{5F05AFD6-1F9D-4BFE-9165-DF0520C63E93}"/>
              </a:ext>
            </a:extLst>
          </p:cNvPr>
          <p:cNvPicPr>
            <a:picLocks noChangeAspect="1"/>
          </p:cNvPicPr>
          <p:nvPr/>
        </p:nvPicPr>
        <p:blipFill>
          <a:blip r:embed="rId4"/>
          <a:stretch>
            <a:fillRect/>
          </a:stretch>
        </p:blipFill>
        <p:spPr>
          <a:xfrm>
            <a:off x="1788513" y="1250572"/>
            <a:ext cx="8614973" cy="5242303"/>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566</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CUSUM Chart</vt:lpstr>
      <vt:lpstr>Using EngineRoom</vt:lpstr>
      <vt:lpstr>Using EngineRoom</vt:lpstr>
      <vt:lpstr>CUSUM Chart Example</vt:lpstr>
      <vt:lpstr>CUSUM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51</cp:revision>
  <dcterms:created xsi:type="dcterms:W3CDTF">2020-09-22T21:11:07Z</dcterms:created>
  <dcterms:modified xsi:type="dcterms:W3CDTF">2021-12-16T17:12:35Z</dcterms:modified>
</cp:coreProperties>
</file>