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2" r:id="rId3"/>
    <p:sldId id="268" r:id="rId4"/>
    <p:sldId id="261" r:id="rId5"/>
    <p:sldId id="263" r:id="rId6"/>
    <p:sldId id="264" r:id="rId7"/>
    <p:sldId id="266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8860" autoAdjust="0"/>
  </p:normalViewPr>
  <p:slideViewPr>
    <p:cSldViewPr snapToGrid="0">
      <p:cViewPr varScale="1">
        <p:scale>
          <a:sx n="87" d="100"/>
          <a:sy n="87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Note: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output includes a summary descriptive statistics table alongside the side-by-side Box Plots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Box Plot looks identical to the one using unstacked data columns, given that it is the same data in a different format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moresteam.com/university/tutorials/nonint/new/BoxPlot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edia.moresteam.com/university/downloads/boxplot_exmpldata.xlsx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2228"/>
            <a:ext cx="5181600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to use this tool</a:t>
            </a:r>
          </a:p>
          <a:p>
            <a:r>
              <a:rPr lang="en-US" sz="1600" dirty="0"/>
              <a:t>Use the Box Plot to investigate the skewness (degree of asymmetry) of a set of data or to graphically compare the effect of multiple categorical inputs (e.g., locations) on a continuous output (e.g., sales).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9" name="Content Placeholder 8">
            <a:hlinkClick r:id="rId3"/>
            <a:extLst>
              <a:ext uri="{FF2B5EF4-FFF2-40B4-BE49-F238E27FC236}">
                <a16:creationId xmlns:a16="http://schemas.microsoft.com/office/drawing/2014/main" id="{786A0D71-372C-408B-AD37-A1C52750298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5588" y="1749819"/>
            <a:ext cx="5181600" cy="2783020"/>
          </a:xfrm>
        </p:spPr>
      </p:pic>
      <p:sp>
        <p:nvSpPr>
          <p:cNvPr id="4" name="TextBox 3">
            <a:hlinkClick r:id="rId3"/>
            <a:extLst>
              <a:ext uri="{FF2B5EF4-FFF2-40B4-BE49-F238E27FC236}">
                <a16:creationId xmlns:a16="http://schemas.microsoft.com/office/drawing/2014/main" id="{C77ED304-E3F9-4618-92EC-EE7591C830C8}"/>
              </a:ext>
            </a:extLst>
          </p:cNvPr>
          <p:cNvSpPr txBox="1"/>
          <p:nvPr/>
        </p:nvSpPr>
        <p:spPr>
          <a:xfrm>
            <a:off x="6415588" y="4720557"/>
            <a:ext cx="47628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https://media.moresteam.com/university/tutorials/nonint/new/BoxPlot.mp4</a:t>
            </a:r>
          </a:p>
        </p:txBody>
      </p:sp>
    </p:spTree>
    <p:extLst>
      <p:ext uri="{BB962C8B-B14F-4D97-AF65-F5344CB8AC3E}">
        <p14:creationId xmlns:p14="http://schemas.microsoft.com/office/powerpoint/2010/main" val="3680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Box Plots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1522246"/>
            <a:ext cx="8316985" cy="51673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+mj-lt"/>
              </a:rPr>
              <a:t>The Box Plot displays the following characteristics of the data</a:t>
            </a:r>
            <a:r>
              <a:rPr lang="en-US" sz="4500" b="0" i="0" dirty="0">
                <a:solidFill>
                  <a:srgbClr val="000000"/>
                </a:solidFill>
                <a:effectLst/>
                <a:latin typeface="+mj-lt"/>
              </a:rPr>
              <a:t>:</a:t>
            </a:r>
          </a:p>
          <a:p>
            <a:pPr marL="0" indent="0">
              <a:buNone/>
            </a:pPr>
            <a:endParaRPr lang="en-US" sz="4900" b="0" i="0" dirty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sz="3500" b="1" i="0" dirty="0">
                <a:effectLst/>
                <a:latin typeface="+mj-lt"/>
              </a:rPr>
              <a:t>Maximum</a:t>
            </a:r>
            <a:r>
              <a:rPr lang="en-US" sz="3500" b="0" i="0" dirty="0">
                <a:effectLst/>
                <a:latin typeface="+mj-lt"/>
              </a:rPr>
              <a:t>: 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+mj-lt"/>
              </a:rPr>
              <a:t>Plotted as the minimum of (the maximum value in the data set, Q3 + 1.5 * IQR).</a:t>
            </a:r>
          </a:p>
          <a:p>
            <a:endParaRPr lang="en-US" sz="3500" b="0" i="0" dirty="0">
              <a:solidFill>
                <a:srgbClr val="000000"/>
              </a:solidFill>
              <a:effectLst/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500" dirty="0">
                <a:latin typeface="+mj-lt"/>
              </a:rPr>
              <a:t> </a:t>
            </a:r>
            <a:r>
              <a:rPr lang="en-US" sz="3500" b="1" dirty="0">
                <a:latin typeface="+mj-lt"/>
              </a:rPr>
              <a:t>3rd Quartile (Q3)</a:t>
            </a:r>
            <a:r>
              <a:rPr lang="en-US" sz="3500" dirty="0">
                <a:latin typeface="+mj-lt"/>
              </a:rPr>
              <a:t>: </a:t>
            </a:r>
            <a:r>
              <a:rPr lang="en-US" sz="3500" dirty="0">
                <a:solidFill>
                  <a:srgbClr val="000000"/>
                </a:solidFill>
                <a:latin typeface="+mj-lt"/>
              </a:rPr>
              <a:t>The 75th percentile of the data set.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5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500" b="0" i="0" dirty="0">
                <a:solidFill>
                  <a:srgbClr val="000000"/>
                </a:solidFill>
                <a:effectLst/>
                <a:latin typeface="+mj-lt"/>
              </a:rPr>
              <a:t>The box portion of the Box Plot represents the Inter-quartile Range (IQR) (i.e., area between Q1 and Q3). This is calculated as IQR = Q3 - Q1.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5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500" b="1" i="0" dirty="0">
                <a:effectLst/>
                <a:latin typeface="+mj-lt"/>
              </a:rPr>
              <a:t>Median</a:t>
            </a:r>
            <a:r>
              <a:rPr lang="en-US" sz="3500" b="0" i="0" dirty="0">
                <a:effectLst/>
                <a:latin typeface="+mj-lt"/>
              </a:rPr>
              <a:t>: 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+mj-lt"/>
              </a:rPr>
              <a:t>The 50th percentile of the data set. Also called 2nd Quartile or Q2.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500" b="0" i="0" dirty="0">
              <a:solidFill>
                <a:srgbClr val="000000"/>
              </a:solidFill>
              <a:effectLst/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500" b="1" dirty="0">
                <a:latin typeface="+mj-lt"/>
              </a:rPr>
              <a:t>Mean</a:t>
            </a:r>
            <a:r>
              <a:rPr lang="en-US" sz="3500" dirty="0">
                <a:latin typeface="+mj-lt"/>
              </a:rPr>
              <a:t>: </a:t>
            </a:r>
            <a:r>
              <a:rPr lang="en-US" sz="3500" dirty="0">
                <a:solidFill>
                  <a:srgbClr val="000000"/>
                </a:solidFill>
                <a:latin typeface="+mj-lt"/>
              </a:rPr>
              <a:t>The average value in the data set.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5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500" b="1" dirty="0">
                <a:latin typeface="+mj-lt"/>
              </a:rPr>
              <a:t>1st Quartile (Q1)</a:t>
            </a:r>
            <a:r>
              <a:rPr lang="en-US" sz="3500" dirty="0">
                <a:latin typeface="+mj-lt"/>
              </a:rPr>
              <a:t>: </a:t>
            </a:r>
            <a:r>
              <a:rPr lang="en-US" sz="3500" dirty="0">
                <a:solidFill>
                  <a:srgbClr val="000000"/>
                </a:solidFill>
                <a:latin typeface="+mj-lt"/>
              </a:rPr>
              <a:t>The 25th percentile of the data set.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5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500" b="1" i="0" dirty="0">
                <a:effectLst/>
                <a:latin typeface="+mj-lt"/>
              </a:rPr>
              <a:t>Minimum</a:t>
            </a:r>
            <a:r>
              <a:rPr lang="en-US" sz="3500" b="0" i="0" dirty="0">
                <a:effectLst/>
                <a:latin typeface="+mj-lt"/>
              </a:rPr>
              <a:t>: </a:t>
            </a:r>
            <a:r>
              <a:rPr lang="en-US" sz="3500" b="0" i="0" dirty="0">
                <a:solidFill>
                  <a:srgbClr val="000000"/>
                </a:solidFill>
                <a:effectLst/>
                <a:latin typeface="+mj-lt"/>
              </a:rPr>
              <a:t>Plotted as the maximum of (the minimum value in the data set , Q1 - 1.5 * IQR).</a:t>
            </a:r>
            <a:endParaRPr lang="en-US" sz="3500" dirty="0"/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CC6C1CFE-B4C2-4E90-897D-96380D14F7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2"/>
          <a:stretch/>
        </p:blipFill>
        <p:spPr>
          <a:xfrm>
            <a:off x="9629487" y="1873251"/>
            <a:ext cx="2143125" cy="348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F3A0C-B5D8-4435-BF87-0403A18E2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Box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9627-BF9C-48F9-A0DC-51B37F550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90688"/>
            <a:ext cx="7040418" cy="416877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Whiskers: </a:t>
            </a:r>
            <a:r>
              <a:rPr lang="en-US" sz="1400" dirty="0"/>
              <a:t>The lines extending from Q3 to the Maximum and from Q1 to the Minimum.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Outliers: </a:t>
            </a:r>
            <a:r>
              <a:rPr lang="en-US" sz="1400" dirty="0"/>
              <a:t>Data points that lie beyond the IQR-based minimum or maximum, i.e. beyond Q1 - 1.5 * IQR or Q3 + 1.5 * IQR, are marked with asterisks (*)</a:t>
            </a:r>
          </a:p>
          <a:p>
            <a:pPr>
              <a:lnSpc>
                <a:spcPct val="150000"/>
              </a:lnSpc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The shape of the Box Plot can provide a clue as to the skewness (degree of asymmetry) of a distribution: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If the line ("whisker") connecting the box to the Minimum is longer, the data are </a:t>
            </a:r>
            <a:r>
              <a:rPr lang="en-US" sz="1400" b="1" dirty="0"/>
              <a:t>skewed left </a:t>
            </a:r>
            <a:r>
              <a:rPr lang="en-US" sz="1400" dirty="0"/>
              <a:t>(i.e., the distribution has a longer left tail).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If the whisker connecting the box to the Maximum is longer, the data are </a:t>
            </a:r>
            <a:r>
              <a:rPr lang="en-US" sz="1400" b="1" dirty="0"/>
              <a:t>skewed right </a:t>
            </a:r>
            <a:r>
              <a:rPr lang="en-US" sz="1400" dirty="0"/>
              <a:t>(i.e., the distribution has a longer right tail).</a:t>
            </a:r>
          </a:p>
          <a:p>
            <a:pPr>
              <a:lnSpc>
                <a:spcPct val="150000"/>
              </a:lnSpc>
            </a:pPr>
            <a:endParaRPr lang="en-US" sz="1600" dirty="0"/>
          </a:p>
        </p:txBody>
      </p:sp>
      <p:pic>
        <p:nvPicPr>
          <p:cNvPr id="9" name="Picture 8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B7793BD-4CDE-446A-BBF5-85DA92281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907D67-2B35-4E03-B502-F32F9F72D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410" y="1690688"/>
            <a:ext cx="3191320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6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2BA62-7E65-4E5B-B217-D8616A56A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23358" cy="5205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Measure &gt; Basic Graphs &gt; Box Plots</a:t>
            </a:r>
          </a:p>
        </p:txBody>
      </p:sp>
      <p:pic>
        <p:nvPicPr>
          <p:cNvPr id="7" name="Content Placeholder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05FAC160-B957-4125-8231-3936D04AE6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56"/>
          <a:stretch/>
        </p:blipFill>
        <p:spPr>
          <a:xfrm>
            <a:off x="982209" y="2408906"/>
            <a:ext cx="10227582" cy="3474369"/>
          </a:xfrm>
        </p:spPr>
      </p:pic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FB5D-42C4-4AE0-A028-29AEC56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30399711-9E3A-4716-87A9-C8FB67337E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2249" y="787093"/>
            <a:ext cx="2371550" cy="481626"/>
          </a:xfrm>
          <a:prstGeom prst="rect">
            <a:avLst/>
          </a:prstGeom>
        </p:spPr>
      </p:pic>
      <p:pic>
        <p:nvPicPr>
          <p:cNvPr id="10" name="Picture 9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0BCEAC74-6194-446B-8B01-EA766B8CC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F28FC626-B327-4364-B62D-059663AC8CF4}"/>
              </a:ext>
            </a:extLst>
          </p:cNvPr>
          <p:cNvSpPr txBox="1"/>
          <p:nvPr/>
        </p:nvSpPr>
        <p:spPr>
          <a:xfrm>
            <a:off x="8742282" y="1312782"/>
            <a:ext cx="28514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boxplot_exmpldata.xlsx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4F5333-9B30-4A87-8077-F4B79A61D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16642" cy="701007"/>
          </a:xfrm>
        </p:spPr>
        <p:txBody>
          <a:bodyPr/>
          <a:lstStyle/>
          <a:p>
            <a:r>
              <a:rPr lang="en-US" dirty="0"/>
              <a:t>The Box Plot requires at least one numeric sample (</a:t>
            </a:r>
            <a:r>
              <a:rPr lang="en-US" b="1" dirty="0"/>
              <a:t>unstacked data</a:t>
            </a:r>
            <a:r>
              <a:rPr lang="en-US" dirty="0"/>
              <a:t>)</a:t>
            </a:r>
          </a:p>
        </p:txBody>
      </p:sp>
      <p:pic>
        <p:nvPicPr>
          <p:cNvPr id="13" name="Content Placeholder 12" descr="Table&#10;&#10;Description automatically generated">
            <a:extLst>
              <a:ext uri="{FF2B5EF4-FFF2-40B4-BE49-F238E27FC236}">
                <a16:creationId xmlns:a16="http://schemas.microsoft.com/office/drawing/2014/main" id="{340F41C2-3A7F-431D-8C75-EC0BAEDF09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21" y="2976837"/>
            <a:ext cx="4116934" cy="2678613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0F2FE4B-DAC1-496F-B310-AA8CF2C567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80622" y="3229118"/>
            <a:ext cx="2323319" cy="301147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3490486-05A1-4AFB-8371-27CABC002CE8}"/>
              </a:ext>
            </a:extLst>
          </p:cNvPr>
          <p:cNvSpPr txBox="1"/>
          <p:nvPr/>
        </p:nvSpPr>
        <p:spPr>
          <a:xfrm>
            <a:off x="6430229" y="1825625"/>
            <a:ext cx="50071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 one numeric sample along with a categorical ID variable dividing the sample into two or more groups (</a:t>
            </a:r>
            <a:r>
              <a:rPr lang="en-US" b="1" dirty="0"/>
              <a:t>stacked data</a:t>
            </a:r>
            <a:r>
              <a:rPr lang="en-US" dirty="0"/>
              <a:t>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0684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0394-1955-42ED-9DE7-D9FEE6F2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Plot Example (Unstacked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A94-AF8E-44D1-A331-1E315C9C9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347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The data set consists of four columns of data showing the time taken on service calls for each of four agents.</a:t>
            </a:r>
          </a:p>
          <a:p>
            <a:endParaRPr lang="en-US" sz="1400" dirty="0"/>
          </a:p>
          <a:p>
            <a:r>
              <a:rPr lang="en-US" sz="1400" dirty="0"/>
              <a:t>Drag the </a:t>
            </a:r>
            <a:r>
              <a:rPr lang="en-US" sz="1400" b="1" dirty="0"/>
              <a:t>Agent 1 </a:t>
            </a:r>
            <a:r>
              <a:rPr lang="en-US" sz="1400" dirty="0"/>
              <a:t>variable onto the Data Variable drop zone.</a:t>
            </a:r>
          </a:p>
          <a:p>
            <a:endParaRPr lang="en-US" sz="1400" dirty="0"/>
          </a:p>
          <a:p>
            <a:r>
              <a:rPr lang="en-US" sz="1400" dirty="0"/>
              <a:t>A second Data Variable drop zone appears next to the first. Click and drag the </a:t>
            </a:r>
            <a:r>
              <a:rPr lang="en-US" sz="1400" b="1" dirty="0"/>
              <a:t>Agent 2 </a:t>
            </a:r>
            <a:r>
              <a:rPr lang="en-US" sz="1400" dirty="0"/>
              <a:t>variable onto this drop zone. Do the same with the </a:t>
            </a:r>
            <a:r>
              <a:rPr lang="en-US" sz="1400" b="1" dirty="0"/>
              <a:t>remaining Agent variables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Once the data are selected, you can select the optional graph features: Show the mean on the Box Plot and display the Box Plot as a horizontal graph rather than the default vertical orientation. Below, we turned on “Show Mean”.</a:t>
            </a:r>
          </a:p>
          <a:p>
            <a:r>
              <a:rPr lang="en-US" sz="1400" dirty="0"/>
              <a:t>Click “Continue”.</a:t>
            </a:r>
          </a:p>
        </p:txBody>
      </p:sp>
      <p:pic>
        <p:nvPicPr>
          <p:cNvPr id="9" name="Picture 8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64D79100-B64F-46CB-B368-FCD5325E6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1F22E56-D3FA-4C0E-9102-7AB6C351A9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8171" y="3869873"/>
            <a:ext cx="5124372" cy="2623002"/>
          </a:xfrm>
        </p:spPr>
      </p:pic>
      <p:pic>
        <p:nvPicPr>
          <p:cNvPr id="8" name="Content Placeholder 12" descr="Table&#10;&#10;Description automatically generated">
            <a:extLst>
              <a:ext uri="{FF2B5EF4-FFF2-40B4-BE49-F238E27FC236}">
                <a16:creationId xmlns:a16="http://schemas.microsoft.com/office/drawing/2014/main" id="{91124746-C83C-4B33-AFE2-6CE53AD272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511" y="1768034"/>
            <a:ext cx="2552846" cy="166096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F22ADF7-92EF-4060-8760-C15533D070C0}"/>
              </a:ext>
            </a:extLst>
          </p:cNvPr>
          <p:cNvCxnSpPr>
            <a:cxnSpLocks/>
          </p:cNvCxnSpPr>
          <p:nvPr/>
        </p:nvCxnSpPr>
        <p:spPr>
          <a:xfrm flipH="1">
            <a:off x="7140510" y="3247318"/>
            <a:ext cx="363876" cy="1063265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4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B981-18B2-40CB-89A4-D4C00BC3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Plot Unstacked Example Output</a:t>
            </a:r>
          </a:p>
        </p:txBody>
      </p:sp>
      <p:pic>
        <p:nvPicPr>
          <p:cNvPr id="7" name="Picture 6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80EB3073-DE7C-4019-B8E0-0C20471E5C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B2CB703-46B4-40A5-A6DF-D33173821E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92469" y="1465835"/>
            <a:ext cx="8038217" cy="4894711"/>
          </a:xfrm>
        </p:spPr>
      </p:pic>
    </p:spTree>
    <p:extLst>
      <p:ext uri="{BB962C8B-B14F-4D97-AF65-F5344CB8AC3E}">
        <p14:creationId xmlns:p14="http://schemas.microsoft.com/office/powerpoint/2010/main" val="303695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3DEA760-239C-47BF-8490-06B88887B2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 b="-1643"/>
          <a:stretch/>
        </p:blipFill>
        <p:spPr>
          <a:xfrm>
            <a:off x="7007900" y="1457719"/>
            <a:ext cx="1680951" cy="22147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450394-1955-42ED-9DE7-D9FEE6F2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Plot Example (Stacked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A94-AF8E-44D1-A331-1E315C9C9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53853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+mj-lt"/>
              </a:rPr>
              <a:t>The same data on agents are now stacked, with all the service times in a single numeric column and the agents identified in a Group variable column.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400" dirty="0"/>
              <a:t>Click on the data file in the data sources panel and drag the Processing Time variable onto the tool’s Data Variable drop zone.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Click and drag the Agent Number variable onto the Group Variable drop zone.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Select any optional graph features. For this example, we turned on “Show Mean”.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9" name="Picture 8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64D79100-B64F-46CB-B368-FCD5325E6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4BBAAA-A798-4014-A956-98B7233F1F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7901" y="3805788"/>
            <a:ext cx="4978147" cy="2548153"/>
          </a:xfr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BD10AB7-DC56-4729-A4D1-5C274E40866F}"/>
              </a:ext>
            </a:extLst>
          </p:cNvPr>
          <p:cNvCxnSpPr>
            <a:cxnSpLocks/>
          </p:cNvCxnSpPr>
          <p:nvPr/>
        </p:nvCxnSpPr>
        <p:spPr>
          <a:xfrm flipH="1">
            <a:off x="7007900" y="3357961"/>
            <a:ext cx="401893" cy="780073"/>
          </a:xfrm>
          <a:prstGeom prst="straightConnector1">
            <a:avLst/>
          </a:prstGeom>
          <a:ln w="57150">
            <a:solidFill>
              <a:srgbClr val="FFD33B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08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B981-18B2-40CB-89A4-D4C00BC3F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Plot Stacked Example Output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E7C592-1962-4E71-8F38-4F02C47015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5642" y="1419802"/>
            <a:ext cx="7373102" cy="5073073"/>
          </a:xfrm>
        </p:spPr>
      </p:pic>
      <p:pic>
        <p:nvPicPr>
          <p:cNvPr id="7" name="Picture 6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80EB3073-DE7C-4019-B8E0-0C20471E5C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9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682</Words>
  <Application>Microsoft Office PowerPoint</Application>
  <PresentationFormat>Widescreen</PresentationFormat>
  <Paragraphs>57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Open Sans</vt:lpstr>
      <vt:lpstr>Office Theme</vt:lpstr>
      <vt:lpstr>Box Plot</vt:lpstr>
      <vt:lpstr>About Box Plots</vt:lpstr>
      <vt:lpstr>About Box Plots</vt:lpstr>
      <vt:lpstr>Using EngineRoom</vt:lpstr>
      <vt:lpstr>Using EngineRoom</vt:lpstr>
      <vt:lpstr>Box Plot Example (Unstacked Data)</vt:lpstr>
      <vt:lpstr>Box Plot Unstacked Example Output</vt:lpstr>
      <vt:lpstr>Box Plot Example (Stacked Data)</vt:lpstr>
      <vt:lpstr>Box Plot Stacked Example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Katie Wenner</cp:lastModifiedBy>
  <cp:revision>21</cp:revision>
  <dcterms:created xsi:type="dcterms:W3CDTF">2020-09-22T21:11:07Z</dcterms:created>
  <dcterms:modified xsi:type="dcterms:W3CDTF">2022-03-14T12:55:35Z</dcterms:modified>
</cp:coreProperties>
</file>