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1" r:id="rId3"/>
    <p:sldId id="262" r:id="rId4"/>
    <p:sldId id="263" r:id="rId5"/>
    <p:sldId id="264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5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9" autoAdjust="0"/>
    <p:restoredTop sz="85565" autoAdjust="0"/>
  </p:normalViewPr>
  <p:slideViewPr>
    <p:cSldViewPr snapToGrid="0">
      <p:cViewPr varScale="1">
        <p:scale>
          <a:sx n="83" d="100"/>
          <a:sy n="83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2629-3B0D-42F8-B36C-08113B99121D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87927-3E4B-4800-B469-7E8E4F2BE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8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+mj-lt"/>
              </a:rPr>
              <a:t>Notes: </a:t>
            </a: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The graph setup button also allows you to: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Arrange the bars in ascending/descending order of height or by first occurrence in the data set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Arrange the bars vertically or horizontally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87927-3E4B-4800-B469-7E8E4F2BE5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4E4F-1A35-4E16-AA43-A9132E3EE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7A6E9-76B6-46C6-A4A3-C258B3D0F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01CE7-6BF9-4457-8454-F1D5A993D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E5E3-5AD7-4DBE-8394-E18C9BED7EE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62554-9DB0-4C81-8F3D-23F2097F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F2AFA-3070-4BD6-83AC-85EE1C2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0DF5-F19E-432D-8E8E-A992A890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1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BE446-02E8-4723-A03F-D3E99EB3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3A148-B1FD-44DD-ACB0-5309398EF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F4043-9855-4398-968A-109578FCA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E5E3-5AD7-4DBE-8394-E18C9BED7EE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05971-F4DF-49F7-90CB-CE447A508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72770-14A7-4924-BE94-8ACD3C757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0DF5-F19E-432D-8E8E-A992A890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8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F6CF63-7DA5-4347-90FC-B926F84E7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A18029-C821-4F16-8EA5-03CB0D7C0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E7F9D-F5C6-418E-B0CE-2A41A807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E5E3-5AD7-4DBE-8394-E18C9BED7EE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3F0FD-299C-4260-93D4-30FFEFA0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B095B-6720-49D0-B887-BBF04312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0DF5-F19E-432D-8E8E-A992A890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2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05075-7589-4CEC-AB36-9AE261D4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4923-89D1-4A14-B5DE-5426CACA2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17174-298F-47A1-A710-1303F4C1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E5E3-5AD7-4DBE-8394-E18C9BED7EE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E1EA2-D9FA-459D-A40E-540F1DF68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A142A-049D-49DF-B19D-6873C00A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0DF5-F19E-432D-8E8E-A992A890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0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C616E-EB54-44A8-85B4-7E46BCC85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B223A-2F95-4D0D-B28A-BB84F5547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31F3B-D0F1-41F7-AD78-5F730BED7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E5E3-5AD7-4DBE-8394-E18C9BED7EE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A2C8C-7730-438B-8BF0-3486C70F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639BF-FF29-48C2-BBD7-BDEE2BBE9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0DF5-F19E-432D-8E8E-A992A890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4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301E0-F4CB-436E-890F-B7EAD0A78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79B0B-FDF2-4A3C-A779-C60C1BC05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60E4-BF7F-4509-8802-790C32403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7F38B-CDF2-4BC2-8765-F3478F713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E5E3-5AD7-4DBE-8394-E18C9BED7EE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686E1-2216-4966-B377-67991100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5BDDF-9FA4-4707-8111-3745F55E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0DF5-F19E-432D-8E8E-A992A890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1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406D-1A3F-44E4-8F42-3E93F1DC0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D7BA2-FC6A-40D4-AA8D-70E8A9FA4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6F5D6-5B8C-4B79-80B9-9477E1541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7B7FA4-929A-4C1A-B622-D1DBE9114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36DFD1-7EBE-40D1-B234-C9282580F9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60D1D6-F6A3-44D9-BCD4-F6D332C93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E5E3-5AD7-4DBE-8394-E18C9BED7EE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2BDA12-D010-4558-929A-418EE6E5B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AC51FB-AB99-4566-BEF5-940E36D9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0DF5-F19E-432D-8E8E-A992A890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1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E65B2-44FE-453E-BA68-15728A214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EB4B4A-C183-497E-B6AD-04407028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E5E3-5AD7-4DBE-8394-E18C9BED7EE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4FD46-BBE5-48AF-A125-AB4996EDF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0C7D9-74C0-44C0-81D0-2A5E2FCAB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0DF5-F19E-432D-8E8E-A992A890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3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42EB57-9F5C-40E2-9776-7848A6D7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E5E3-5AD7-4DBE-8394-E18C9BED7EE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C52C5D-1750-4018-A675-F86BC3A02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C9827-AF44-4B83-A9EC-64EE6BA1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0DF5-F19E-432D-8E8E-A992A890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9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7212D-DBEC-4732-A37C-B61CD256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0988C-1BB2-4A7E-8E91-843BCDA93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65B06-C9DA-49BC-96BE-B2AE6E4E4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1DD31-EE05-4E0A-A560-BC84F797D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E5E3-5AD7-4DBE-8394-E18C9BED7EE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8E670-FAD3-4DF3-BA52-28E8A9134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60E6D-0D42-4EA1-8CE5-9FA9FF72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0DF5-F19E-432D-8E8E-A992A890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6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8B42-88B3-41EF-B081-6B491EB1B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EE566-E3CE-43A6-9FCD-9794F0D96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9045A-24B3-4956-806C-15C9F6CCA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A6C86-64B0-4939-A7CF-408FBCA3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E5E3-5AD7-4DBE-8394-E18C9BED7EE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9B7E6-D896-4817-9F3D-5CDFB9EA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558D8-D84F-43BA-AAF0-5144BEACE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0DF5-F19E-432D-8E8E-A992A890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27D4D1-4E64-400D-BBE8-29164649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5FD93-26DD-4230-A14D-31ABB1857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F7014-86DC-4D51-B755-035C52588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8E5E3-5AD7-4DBE-8394-E18C9BED7EE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FF26A-682C-4DEA-949C-8FB164A1D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655A0-A8D7-4E30-A78A-A976FCBA7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A0DF5-F19E-432D-8E8E-A992A890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2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moresteam.com/university/tutorials/nonint/new/BarChart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moresteam.com/main/downloads/basicgraphs.xls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5BFCE-2B99-4E4B-B0A4-403CE93E3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AE18C-0D84-436A-8CC4-A6E073FAF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2228"/>
            <a:ext cx="4888832" cy="483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to use this tool</a:t>
            </a:r>
          </a:p>
          <a:p>
            <a:r>
              <a:rPr lang="en-US" sz="1600" dirty="0"/>
              <a:t>Use the Bar Chart to visualize the frequency (count) or other numeric characteristic (e.g., scores, revenue, etc.) of categories in a data sample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It is one of the simplest graphs to create and to interpret, as well as a good way to compare categories' relative percentages.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icture containing food, sitting, drawing&#10;&#10;Description automatically generated">
            <a:extLst>
              <a:ext uri="{FF2B5EF4-FFF2-40B4-BE49-F238E27FC236}">
                <a16:creationId xmlns:a16="http://schemas.microsoft.com/office/drawing/2014/main" id="{B65D3631-4006-4799-8AD7-68B4245F2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150" y="182562"/>
            <a:ext cx="1524650" cy="365126"/>
          </a:xfrm>
          <a:prstGeom prst="rect">
            <a:avLst/>
          </a:prstGeom>
        </p:spPr>
      </p:pic>
      <p:pic>
        <p:nvPicPr>
          <p:cNvPr id="9" name="Content Placeholder 8" descr="A screenshot of a cell phon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B89E5AE9-3B1A-45C8-996E-94F2FA864C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784" y="1690688"/>
            <a:ext cx="5181600" cy="2894431"/>
          </a:xfrm>
        </p:spPr>
      </p:pic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4779061A-E13C-43FD-9EB6-A8B8746E979C}"/>
              </a:ext>
            </a:extLst>
          </p:cNvPr>
          <p:cNvSpPr txBox="1"/>
          <p:nvPr/>
        </p:nvSpPr>
        <p:spPr>
          <a:xfrm>
            <a:off x="6394784" y="4696000"/>
            <a:ext cx="48397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65000"/>
                  </a:schemeClr>
                </a:solidFill>
              </a:rPr>
              <a:t>Tutorial:</a:t>
            </a: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https://media.moresteam.com/university/tutorials/nonint/new/BarChart.mp4</a:t>
            </a:r>
          </a:p>
        </p:txBody>
      </p:sp>
    </p:spTree>
    <p:extLst>
      <p:ext uri="{BB962C8B-B14F-4D97-AF65-F5344CB8AC3E}">
        <p14:creationId xmlns:p14="http://schemas.microsoft.com/office/powerpoint/2010/main" val="368086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94042-684D-4D41-A467-13A43A51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EngineRoom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2BA62-7E65-4E5B-B217-D8616A56A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423358" cy="5205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Measure &gt; Basic Graphs &gt; Bar Chart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677FF3-FDDB-4B73-BFCD-17A99F8955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56"/>
          <a:stretch/>
        </p:blipFill>
        <p:spPr>
          <a:xfrm>
            <a:off x="869293" y="2346159"/>
            <a:ext cx="10453413" cy="3672040"/>
          </a:xfrm>
        </p:spPr>
      </p:pic>
      <p:pic>
        <p:nvPicPr>
          <p:cNvPr id="5" name="Picture 4" descr="A picture containing food, sitting, drawing&#10;&#10;Description automatically generated">
            <a:extLst>
              <a:ext uri="{FF2B5EF4-FFF2-40B4-BE49-F238E27FC236}">
                <a16:creationId xmlns:a16="http://schemas.microsoft.com/office/drawing/2014/main" id="{9A584338-24DE-40E6-B217-56A892EAA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150" y="182562"/>
            <a:ext cx="1524650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7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F5B9FD8-FE10-4424-A2EC-72121B87A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EngineRoom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EB934-49E3-46CF-8E3D-3D72D8F5E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1548894"/>
            <a:ext cx="413084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The Bar chart tool can handle data formatted in one of two ways: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Summary Data </a:t>
            </a:r>
            <a:r>
              <a:rPr lang="en-US" sz="1400" dirty="0"/>
              <a:t>(Stacked) In this format, you can also use a numeric characteristic other than frequency, such as revenue amounts or satisfaction scores, etc.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Raw Data </a:t>
            </a:r>
            <a:r>
              <a:rPr lang="en-US" sz="1400" dirty="0"/>
              <a:t>(Unstacked) Each unique category is listed as many times as it occurs in the sample or timespan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" name="Picture 13" descr="A picture containing food, sitting, drawing&#10;&#10;Description automatically generated">
            <a:extLst>
              <a:ext uri="{FF2B5EF4-FFF2-40B4-BE49-F238E27FC236}">
                <a16:creationId xmlns:a16="http://schemas.microsoft.com/office/drawing/2014/main" id="{3A007649-7921-42B6-ABC4-DB245F2C9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150" y="182562"/>
            <a:ext cx="1524650" cy="365126"/>
          </a:xfrm>
          <a:prstGeom prst="rect">
            <a:avLst/>
          </a:prstGeom>
        </p:spPr>
      </p:pic>
      <p:pic>
        <p:nvPicPr>
          <p:cNvPr id="20" name="Content Placeholder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E5CED6-7A17-46E8-9386-6F6D4E71B4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80" y="2282823"/>
            <a:ext cx="5181600" cy="4182893"/>
          </a:xfr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47CA0C0-9DBE-4EF0-902A-53DFA18D5B36}"/>
              </a:ext>
            </a:extLst>
          </p:cNvPr>
          <p:cNvGrpSpPr/>
          <p:nvPr/>
        </p:nvGrpSpPr>
        <p:grpSpPr>
          <a:xfrm>
            <a:off x="1239463" y="3800388"/>
            <a:ext cx="2601489" cy="2753886"/>
            <a:chOff x="5294105" y="565965"/>
            <a:chExt cx="4146778" cy="4389698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CD8E52A-AABF-4B1F-8916-37E08C4FE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05" y="1019593"/>
              <a:ext cx="4036569" cy="382933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2F99A80-BBDC-4D10-91E2-3EA36176078F}"/>
                </a:ext>
              </a:extLst>
            </p:cNvPr>
            <p:cNvSpPr/>
            <p:nvPr/>
          </p:nvSpPr>
          <p:spPr>
            <a:xfrm>
              <a:off x="5536742" y="1019593"/>
              <a:ext cx="2229720" cy="2104302"/>
            </a:xfrm>
            <a:prstGeom prst="rect">
              <a:avLst/>
            </a:prstGeom>
            <a:noFill/>
            <a:ln w="38100">
              <a:solidFill>
                <a:srgbClr val="FFD33B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7EC25C-9EC6-48DA-B8F6-2822F4B380C2}"/>
                </a:ext>
              </a:extLst>
            </p:cNvPr>
            <p:cNvSpPr/>
            <p:nvPr/>
          </p:nvSpPr>
          <p:spPr>
            <a:xfrm>
              <a:off x="8009099" y="1019592"/>
              <a:ext cx="1431784" cy="3936071"/>
            </a:xfrm>
            <a:prstGeom prst="rect">
              <a:avLst/>
            </a:prstGeom>
            <a:noFill/>
            <a:ln w="38100">
              <a:solidFill>
                <a:srgbClr val="FFD33B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B92507-D529-4BBB-B55A-BBDCD24529A2}"/>
                </a:ext>
              </a:extLst>
            </p:cNvPr>
            <p:cNvSpPr txBox="1"/>
            <p:nvPr/>
          </p:nvSpPr>
          <p:spPr>
            <a:xfrm>
              <a:off x="5438407" y="565965"/>
              <a:ext cx="1984161" cy="417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3C53AA"/>
                  </a:solidFill>
                </a:rPr>
                <a:t>Summary Data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EF06DD-E50F-4DDD-8FBA-451C81BC78E5}"/>
                </a:ext>
              </a:extLst>
            </p:cNvPr>
            <p:cNvSpPr txBox="1"/>
            <p:nvPr/>
          </p:nvSpPr>
          <p:spPr>
            <a:xfrm>
              <a:off x="7915629" y="565965"/>
              <a:ext cx="1450669" cy="417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3C53AA"/>
                  </a:solidFill>
                </a:rPr>
                <a:t>Raw Data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B00114-F9CE-4EEC-92A1-A0865805FC88}"/>
              </a:ext>
            </a:extLst>
          </p:cNvPr>
          <p:cNvCxnSpPr>
            <a:cxnSpLocks/>
            <a:stCxn id="23" idx="0"/>
          </p:cNvCxnSpPr>
          <p:nvPr/>
        </p:nvCxnSpPr>
        <p:spPr>
          <a:xfrm flipV="1">
            <a:off x="6096000" y="3225651"/>
            <a:ext cx="737937" cy="453970"/>
          </a:xfrm>
          <a:prstGeom prst="straightConnector1">
            <a:avLst/>
          </a:prstGeom>
          <a:ln w="57150">
            <a:solidFill>
              <a:srgbClr val="FFD33B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B94AA98-E5B9-4B46-91FE-F7E79DE76119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7062537" y="1473713"/>
            <a:ext cx="701511" cy="804237"/>
          </a:xfrm>
          <a:prstGeom prst="straightConnector1">
            <a:avLst/>
          </a:prstGeom>
          <a:ln w="57150">
            <a:solidFill>
              <a:srgbClr val="FFD33B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D441E0B-F405-4BD2-8E67-0EA83AFC67A2}"/>
              </a:ext>
            </a:extLst>
          </p:cNvPr>
          <p:cNvSpPr txBox="1"/>
          <p:nvPr/>
        </p:nvSpPr>
        <p:spPr>
          <a:xfrm>
            <a:off x="4805271" y="3679621"/>
            <a:ext cx="2581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200" b="1" i="0" dirty="0">
                <a:solidFill>
                  <a:srgbClr val="3C53AA"/>
                </a:solidFill>
                <a:effectLst/>
                <a:latin typeface="+mj-lt"/>
              </a:rPr>
              <a:t>Categories Variable (required):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j-lt"/>
              </a:rPr>
              <a:t>for the categorical/text variable that you want to graph.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B8948B-D028-426B-B90F-90B661447893}"/>
              </a:ext>
            </a:extLst>
          </p:cNvPr>
          <p:cNvSpPr txBox="1"/>
          <p:nvPr/>
        </p:nvSpPr>
        <p:spPr>
          <a:xfrm>
            <a:off x="7764048" y="873548"/>
            <a:ext cx="3933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200" b="1" i="0" dirty="0">
                <a:solidFill>
                  <a:srgbClr val="3C53AA"/>
                </a:solidFill>
                <a:effectLst/>
                <a:latin typeface="+mj-lt"/>
              </a:rPr>
              <a:t>Numeric Variable (optional):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j-lt"/>
              </a:rPr>
              <a:t>use if you have stacked/summary data</a:t>
            </a:r>
            <a:r>
              <a:rPr lang="en-US" sz="1200" dirty="0">
                <a:solidFill>
                  <a:srgbClr val="000000"/>
                </a:solidFill>
                <a:latin typeface="+mj-lt"/>
              </a:rPr>
              <a:t>.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j-lt"/>
              </a:rPr>
              <a:t> You can also use a continuous numeric variable here.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en-US" sz="1200" b="0" i="0" dirty="0">
                <a:solidFill>
                  <a:srgbClr val="000000"/>
                </a:solidFill>
                <a:effectLst/>
                <a:latin typeface="+mj-lt"/>
              </a:rPr>
              <a:t>*This column must equal the length of the Categories variable column.</a:t>
            </a:r>
          </a:p>
        </p:txBody>
      </p:sp>
    </p:spTree>
    <p:extLst>
      <p:ext uri="{BB962C8B-B14F-4D97-AF65-F5344CB8AC3E}">
        <p14:creationId xmlns:p14="http://schemas.microsoft.com/office/powerpoint/2010/main" val="24481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AFB5D-42C4-4AE0-A028-29AEC56B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Raw/Unstacked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01CD1-861C-4F26-8F2A-E2075BDDE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33113"/>
            <a:ext cx="5181600" cy="1627447"/>
          </a:xfrm>
        </p:spPr>
        <p:txBody>
          <a:bodyPr/>
          <a:lstStyle/>
          <a:p>
            <a:r>
              <a:rPr lang="en-US" sz="1600" dirty="0"/>
              <a:t>Click on the data file in the data sources panel and drag </a:t>
            </a:r>
            <a:r>
              <a:rPr lang="en-US" sz="1600" b="1" dirty="0"/>
              <a:t>Categories Unstacked </a:t>
            </a:r>
            <a:r>
              <a:rPr lang="en-US" sz="1600" dirty="0"/>
              <a:t>on to the Categories Variable drop zone.</a:t>
            </a:r>
          </a:p>
          <a:p>
            <a:r>
              <a:rPr lang="en-US" sz="1600" dirty="0"/>
              <a:t>We will leave all the options in the dialog at their default settings. Click “Continue”.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A picture containing food, sitting, drawing&#10;&#10;Description automatically generated">
            <a:extLst>
              <a:ext uri="{FF2B5EF4-FFF2-40B4-BE49-F238E27FC236}">
                <a16:creationId xmlns:a16="http://schemas.microsoft.com/office/drawing/2014/main" id="{0BCEAC74-6194-446B-8B01-EA766B8CC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150" y="182562"/>
            <a:ext cx="1524650" cy="365126"/>
          </a:xfrm>
          <a:prstGeom prst="rect">
            <a:avLst/>
          </a:prstGeom>
        </p:spPr>
      </p:pic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F28FC626-B327-4364-B62D-059663AC8CF4}"/>
              </a:ext>
            </a:extLst>
          </p:cNvPr>
          <p:cNvSpPr txBox="1"/>
          <p:nvPr/>
        </p:nvSpPr>
        <p:spPr>
          <a:xfrm>
            <a:off x="9405699" y="1268719"/>
            <a:ext cx="15246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>
                    <a:lumMod val="50000"/>
                  </a:schemeClr>
                </a:solidFill>
              </a:rPr>
              <a:t>Basicgraphs.xlsx</a:t>
            </a:r>
          </a:p>
        </p:txBody>
      </p:sp>
      <p:pic>
        <p:nvPicPr>
          <p:cNvPr id="13" name="Content Placeholder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D52B3E-5C46-41C7-9B0F-98AD2D3CE6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903" y="1825625"/>
            <a:ext cx="4519282" cy="3648231"/>
          </a:xfr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C9F2081F-2ADD-4929-A724-A58294997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250" y="787093"/>
            <a:ext cx="2371550" cy="481626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C838E8-3609-44DA-AD42-4166895AAC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84" y="3260560"/>
            <a:ext cx="6321210" cy="303920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3C51A7-2376-4D22-9720-A572FAD8F253}"/>
              </a:ext>
            </a:extLst>
          </p:cNvPr>
          <p:cNvCxnSpPr>
            <a:cxnSpLocks/>
          </p:cNvCxnSpPr>
          <p:nvPr/>
        </p:nvCxnSpPr>
        <p:spPr>
          <a:xfrm flipH="1">
            <a:off x="6913338" y="3812004"/>
            <a:ext cx="669758" cy="531432"/>
          </a:xfrm>
          <a:prstGeom prst="straightConnector1">
            <a:avLst/>
          </a:prstGeom>
          <a:ln w="57150">
            <a:solidFill>
              <a:srgbClr val="FFD33B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0F74F2-8114-429A-BFAB-2C34914C23BE}"/>
              </a:ext>
            </a:extLst>
          </p:cNvPr>
          <p:cNvCxnSpPr>
            <a:cxnSpLocks/>
          </p:cNvCxnSpPr>
          <p:nvPr/>
        </p:nvCxnSpPr>
        <p:spPr>
          <a:xfrm>
            <a:off x="5907505" y="2298032"/>
            <a:ext cx="1079398" cy="243186"/>
          </a:xfrm>
          <a:prstGeom prst="straightConnector1">
            <a:avLst/>
          </a:prstGeom>
          <a:ln w="57150">
            <a:solidFill>
              <a:srgbClr val="FFD33B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844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50394-1955-42ED-9DE7-D9FEE6F2D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Summary/Stacked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BAA94-AF8E-44D1-A331-1E315C9C9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734767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Consider the same set of data formatted with the category names in one column and the associated frequencies in an adjoining column.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 Click on the data file in the data sources panel and drag </a:t>
            </a:r>
            <a:r>
              <a:rPr lang="en-US" sz="1400" b="1" i="0" dirty="0">
                <a:effectLst/>
                <a:latin typeface="+mj-lt"/>
              </a:rPr>
              <a:t>Categories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 on to the Categories Variable drop zone.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 Next, drag </a:t>
            </a:r>
            <a:r>
              <a:rPr lang="en-US" sz="1400" b="1" i="0" dirty="0">
                <a:effectLst/>
                <a:latin typeface="+mj-lt"/>
              </a:rPr>
              <a:t>Frequencies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 on to the Numeric Variable drop zone.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+mj-lt"/>
              </a:rPr>
              <a:t> Leave all the options in the dialog at their default settings and click Continue.</a:t>
            </a:r>
            <a:endParaRPr lang="en-US" sz="1400" dirty="0"/>
          </a:p>
          <a:p>
            <a:endParaRPr lang="en-US" sz="1600" dirty="0"/>
          </a:p>
        </p:txBody>
      </p:sp>
      <p:pic>
        <p:nvPicPr>
          <p:cNvPr id="9" name="Picture 8" descr="A picture containing food, sitting, drawing&#10;&#10;Description automatically generated">
            <a:extLst>
              <a:ext uri="{FF2B5EF4-FFF2-40B4-BE49-F238E27FC236}">
                <a16:creationId xmlns:a16="http://schemas.microsoft.com/office/drawing/2014/main" id="{64D79100-B64F-46CB-B368-FCD5325E6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150" y="182562"/>
            <a:ext cx="1524650" cy="365126"/>
          </a:xfrm>
          <a:prstGeom prst="rect">
            <a:avLst/>
          </a:prstGeom>
        </p:spPr>
      </p:pic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F66B29-3CA7-4A70-A81A-14DB7120D1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94" y="1573081"/>
            <a:ext cx="4865377" cy="3537584"/>
          </a:xfr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AE3CE4-9C2D-4309-B565-C0AC53533F23}"/>
              </a:ext>
            </a:extLst>
          </p:cNvPr>
          <p:cNvCxnSpPr>
            <a:cxnSpLocks/>
          </p:cNvCxnSpPr>
          <p:nvPr/>
        </p:nvCxnSpPr>
        <p:spPr>
          <a:xfrm flipV="1">
            <a:off x="6409214" y="2190141"/>
            <a:ext cx="839161" cy="381043"/>
          </a:xfrm>
          <a:prstGeom prst="straightConnector1">
            <a:avLst/>
          </a:prstGeom>
          <a:ln w="57150">
            <a:solidFill>
              <a:srgbClr val="FFD33B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1108DA5-0554-466D-BEE3-8F0A0EAC5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275" y="3645136"/>
            <a:ext cx="5946519" cy="284773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2AF765-1DC8-4D9B-964E-35F3BD26F34C}"/>
              </a:ext>
            </a:extLst>
          </p:cNvPr>
          <p:cNvCxnSpPr>
            <a:cxnSpLocks/>
          </p:cNvCxnSpPr>
          <p:nvPr/>
        </p:nvCxnSpPr>
        <p:spPr>
          <a:xfrm flipH="1">
            <a:off x="6913338" y="3812004"/>
            <a:ext cx="669758" cy="531432"/>
          </a:xfrm>
          <a:prstGeom prst="straightConnector1">
            <a:avLst/>
          </a:prstGeom>
          <a:ln w="57150">
            <a:solidFill>
              <a:srgbClr val="FFD33B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84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7B981-18B2-40CB-89A4-D4C00BC3F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Options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595A08-7EE4-4F1D-B7BA-9696238FCB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51" y="1282111"/>
            <a:ext cx="6658498" cy="1573545"/>
          </a:xfrm>
        </p:spPr>
      </p:pic>
      <p:pic>
        <p:nvPicPr>
          <p:cNvPr id="7" name="Picture 6" descr="A picture containing food, sitting, drawing&#10;&#10;Description automatically generated">
            <a:extLst>
              <a:ext uri="{FF2B5EF4-FFF2-40B4-BE49-F238E27FC236}">
                <a16:creationId xmlns:a16="http://schemas.microsoft.com/office/drawing/2014/main" id="{80EB3073-DE7C-4019-B8E0-0C20471E5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150" y="182562"/>
            <a:ext cx="1524650" cy="365126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9DC9EA-243A-47DA-A720-E1653128E2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6495"/>
            <a:ext cx="4252651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Use the </a:t>
            </a:r>
            <a:r>
              <a:rPr lang="en-US" sz="1600" b="1" dirty="0"/>
              <a:t>graph setup panel </a:t>
            </a:r>
            <a:r>
              <a:rPr lang="en-US" sz="1600" dirty="0"/>
              <a:t>to create a Bar chart to compare different sets of numeric data (say, across different years) for the same categories…</a:t>
            </a:r>
          </a:p>
          <a:p>
            <a:endParaRPr lang="en-US" sz="1600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6005068C-B802-44DD-84A7-C228C20B0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37" y="3630865"/>
            <a:ext cx="5779168" cy="2756686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889B74B-E127-4400-9376-6F8FE20D7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5" y="3630865"/>
            <a:ext cx="5779168" cy="27566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874D5C-E534-48C4-AF4E-D1BC874CDB63}"/>
              </a:ext>
            </a:extLst>
          </p:cNvPr>
          <p:cNvSpPr txBox="1"/>
          <p:nvPr/>
        </p:nvSpPr>
        <p:spPr>
          <a:xfrm>
            <a:off x="838200" y="3200320"/>
            <a:ext cx="3561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…as a </a:t>
            </a:r>
            <a:r>
              <a:rPr lang="en-US" sz="1600" b="1" dirty="0"/>
              <a:t>stacked</a:t>
            </a:r>
            <a:r>
              <a:rPr lang="en-US" sz="1600" dirty="0"/>
              <a:t> bar chart…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3DDD8D-B90A-4B64-A61B-950CAB1161FD}"/>
              </a:ext>
            </a:extLst>
          </p:cNvPr>
          <p:cNvSpPr txBox="1"/>
          <p:nvPr/>
        </p:nvSpPr>
        <p:spPr>
          <a:xfrm>
            <a:off x="7030128" y="3227135"/>
            <a:ext cx="3561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…or a </a:t>
            </a:r>
            <a:r>
              <a:rPr lang="en-US" sz="1600" b="1" dirty="0"/>
              <a:t>clustered</a:t>
            </a:r>
            <a:r>
              <a:rPr lang="en-US" sz="1600" dirty="0"/>
              <a:t> bar chart.</a:t>
            </a:r>
          </a:p>
        </p:txBody>
      </p:sp>
    </p:spTree>
    <p:extLst>
      <p:ext uri="{BB962C8B-B14F-4D97-AF65-F5344CB8AC3E}">
        <p14:creationId xmlns:p14="http://schemas.microsoft.com/office/powerpoint/2010/main" val="3036953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432</Words>
  <Application>Microsoft Office PowerPoint</Application>
  <PresentationFormat>Widescreen</PresentationFormat>
  <Paragraphs>37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Bar Chart</vt:lpstr>
      <vt:lpstr>Using EngineRoom</vt:lpstr>
      <vt:lpstr>Using EngineRoom</vt:lpstr>
      <vt:lpstr>Example – Raw/Unstacked Data</vt:lpstr>
      <vt:lpstr>Example – Summary/Stacked Data</vt:lpstr>
      <vt:lpstr>Additional Options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Gauge R&amp;R</dc:title>
  <dc:creator>Katie Wenner</dc:creator>
  <cp:lastModifiedBy>Katie Wenner</cp:lastModifiedBy>
  <cp:revision>15</cp:revision>
  <dcterms:created xsi:type="dcterms:W3CDTF">2020-09-22T21:11:07Z</dcterms:created>
  <dcterms:modified xsi:type="dcterms:W3CDTF">2020-10-30T21:09:16Z</dcterms:modified>
</cp:coreProperties>
</file>