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1" r:id="rId3"/>
    <p:sldId id="262" r:id="rId4"/>
    <p:sldId id="263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9" autoAdjust="0"/>
    <p:restoredTop sz="77530" autoAdjust="0"/>
  </p:normalViewPr>
  <p:slideViewPr>
    <p:cSldViewPr snapToGrid="0">
      <p:cViewPr varScale="1">
        <p:scale>
          <a:sx n="70" d="100"/>
          <a:sy n="70" d="100"/>
        </p:scale>
        <p:origin x="3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D2629-3B0D-42F8-B36C-08113B99121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87927-3E4B-4800-B469-7E8E4F2B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Notes:</a:t>
            </a:r>
            <a:endParaRPr lang="en-US" b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Hovering over the variable in the variable panel shows a histogram of the data along with the AD test statistic and p-value.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The AD test has low power to reject H0 when the sample is small (n &lt; 20) and may be overly sensitive (i.e., rejects H0 too often) when the sample is large (n &gt; 1000). Use a reasonably sized sample (n ~ 30 to 100) when running this test.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Failing to reject the null hypothesis does not necessarily mean the data follow a normal distribution; it simply means no significant departure from normality was detected.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49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1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90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Output 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test output includes a histogram with an overlaid normal distribution, a normal probability (QQ) plot, and a table of descriptive statistics, along with the AD test statistic and p-value.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Sample 1, therefore, appears normally distributed and Sample 2 appears to be not normally distributed.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Next, we can use the Transformations tool to convert the Sample 2 variable to a normal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43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4E4F-1A35-4E16-AA43-A9132E3E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7A6E9-76B6-46C6-A4A3-C258B3D0F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1CE7-6BF9-4457-8454-F1D5A993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62554-9DB0-4C81-8F3D-23F2097F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2AFA-3070-4BD6-83AC-85EE1C26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E446-02E8-4723-A03F-D3E99EB3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3A148-B1FD-44DD-ACB0-5309398EF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F4043-9855-4398-968A-109578FC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5971-F4DF-49F7-90CB-CE447A50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2770-14A7-4924-BE94-8ACD3C7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6CF63-7DA5-4347-90FC-B926F84E7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18029-C821-4F16-8EA5-03CB0D7C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7F9D-F5C6-418E-B0CE-2A41A80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F0FD-299C-4260-93D4-30FFEFA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B095B-6720-49D0-B887-BBF04312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075-7589-4CEC-AB36-9AE261D4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4923-89D1-4A14-B5DE-5426CACA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7174-298F-47A1-A710-1303F4C1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E1EA2-D9FA-459D-A40E-540F1DF6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142A-049D-49DF-B19D-6873C00A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616E-EB54-44A8-85B4-7E46BCC8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B223A-2F95-4D0D-B28A-BB84F554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1F3B-D0F1-41F7-AD78-5F730BED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2C8C-7730-438B-8BF0-3486C70F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9BF-FF29-48C2-BBD7-BDEE2BBE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01E0-F4CB-436E-890F-B7EAD0A7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9B0B-FDF2-4A3C-A779-C60C1BC05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60E4-BF7F-4509-8802-790C32403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7F38B-CDF2-4BC2-8765-F3478F71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686E1-2216-4966-B377-67991100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5BDDF-9FA4-4707-8111-3745F55E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406D-1A3F-44E4-8F42-3E93F1DC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7BA2-FC6A-40D4-AA8D-70E8A9FA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6F5D6-5B8C-4B79-80B9-9477E154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B7FA4-929A-4C1A-B622-D1DBE9114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6DFD1-7EBE-40D1-B234-C9282580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0D1D6-F6A3-44D9-BCD4-F6D332C9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BDA12-D010-4558-929A-418EE6E5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C51FB-AB99-4566-BEF5-940E36D9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1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65B2-44FE-453E-BA68-15728A21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B4B4A-C183-497E-B6AD-044070286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4FD46-BBE5-48AF-A125-AB4996ED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0C7D9-74C0-44C0-81D0-2A5E2FCA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2EB57-9F5C-40E2-9776-7848A6D7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2C5D-1750-4018-A675-F86BC3A0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C9827-AF44-4B83-A9EC-64EE6BA1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212D-DBEC-4732-A37C-B61CD256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988C-1BB2-4A7E-8E91-843BCDA93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65B06-C9DA-49BC-96BE-B2AE6E4E4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DD31-EE05-4E0A-A560-BC84F797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E670-FAD3-4DF3-BA52-28E8A913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60E6D-0D42-4EA1-8CE5-9FA9FF72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8B42-88B3-41EF-B081-6B491EB1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EE566-E3CE-43A6-9FCD-9794F0D96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9045A-24B3-4956-806C-15C9F6CCA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6C86-64B0-4939-A7CF-408FBCA3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9B7E6-D896-4817-9F3D-5CDFB9EA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558D8-D84F-43BA-AAF0-5144BEAC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7D4D1-4E64-400D-BBE8-29164649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5FD93-26DD-4230-A14D-31ABB185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7014-86DC-4D51-B755-035C52588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E5E3-5AD7-4DBE-8394-E18C9BED7EE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F26A-682C-4DEA-949C-8FB164A1D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655A0-A8D7-4E30-A78A-A976FCBA7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s://media.moresteam.com/university/tutorials/nonint/new/ad_test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media.moresteam.com/main/downloads/ADnormality_test_data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FCE-2B99-4E4B-B0A4-403CE93E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Anderson Darling Normality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E18C-0D84-436A-8CC4-A6E073FAF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2228"/>
            <a:ext cx="4888832" cy="48332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When to use this tool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The Anderson Darling (AD) Normality Test is used to test whether a set of continuous data is likely to have come from a normal distribution.</a:t>
            </a:r>
          </a:p>
          <a:p>
            <a:pPr marL="0" indent="0">
              <a:buNone/>
            </a:pPr>
            <a:endParaRPr lang="en-US" sz="16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The null and alternative hypotheses for this test are, respectively:</a:t>
            </a:r>
          </a:p>
          <a:p>
            <a:pPr marL="0" indent="0">
              <a:buNone/>
            </a:pPr>
            <a:endParaRPr lang="en-US" sz="16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H</a:t>
            </a:r>
            <a:r>
              <a:rPr lang="en-US" sz="1600" b="0" i="0" baseline="-25000" dirty="0">
                <a:solidFill>
                  <a:srgbClr val="000000"/>
                </a:solidFill>
                <a:effectLst/>
                <a:latin typeface="+mj-lt"/>
              </a:rPr>
              <a:t>0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: The data follow a normal distribution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H</a:t>
            </a:r>
            <a:r>
              <a:rPr lang="en-US" sz="1600" b="0" i="0" baseline="-25000" dirty="0">
                <a:solidFill>
                  <a:srgbClr val="000000"/>
                </a:solidFill>
                <a:effectLst/>
                <a:latin typeface="+mj-lt"/>
              </a:rPr>
              <a:t>1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: The data DO NOT follow a normal distribution</a:t>
            </a:r>
          </a:p>
          <a:p>
            <a:pPr marL="0" indent="0">
              <a:buNone/>
            </a:pPr>
            <a:endParaRPr lang="en-US" sz="16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The test measures the differences between the standard normal distribution and the observed distribution of the sample data. Reject the null hypothesis if the p-value of the test is smaller than your specified alpha level. Rejecting the null hypothesis means the data distribution is unlikely normal.</a:t>
            </a:r>
            <a:endParaRPr lang="en-US" sz="1600" dirty="0">
              <a:latin typeface="+mj-lt"/>
            </a:endParaRPr>
          </a:p>
        </p:txBody>
      </p:sp>
      <p:pic>
        <p:nvPicPr>
          <p:cNvPr id="6" name="Picture 5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B65D3631-4006-4799-8AD7-68B4245F23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9" name="Content Placeholder 8">
            <a:hlinkClick r:id="rId4"/>
            <a:extLst>
              <a:ext uri="{FF2B5EF4-FFF2-40B4-BE49-F238E27FC236}">
                <a16:creationId xmlns:a16="http://schemas.microsoft.com/office/drawing/2014/main" id="{B89E5AE9-3B1A-45C8-996E-94F2FA864C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7665" y="1785645"/>
            <a:ext cx="4855838" cy="2704517"/>
          </a:xfrm>
        </p:spPr>
      </p:pic>
      <p:sp>
        <p:nvSpPr>
          <p:cNvPr id="4" name="TextBox 3">
            <a:hlinkClick r:id="rId4"/>
            <a:extLst>
              <a:ext uri="{FF2B5EF4-FFF2-40B4-BE49-F238E27FC236}">
                <a16:creationId xmlns:a16="http://schemas.microsoft.com/office/drawing/2014/main" id="{4779061A-E13C-43FD-9EB6-A8B8746E979C}"/>
              </a:ext>
            </a:extLst>
          </p:cNvPr>
          <p:cNvSpPr txBox="1"/>
          <p:nvPr/>
        </p:nvSpPr>
        <p:spPr>
          <a:xfrm>
            <a:off x="6394784" y="4696000"/>
            <a:ext cx="47371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Tutorial: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https://media.moresteam.com/university/tutorials/nonint/new/ad_test.mp4</a:t>
            </a:r>
          </a:p>
        </p:txBody>
      </p:sp>
    </p:spTree>
    <p:extLst>
      <p:ext uri="{BB962C8B-B14F-4D97-AF65-F5344CB8AC3E}">
        <p14:creationId xmlns:p14="http://schemas.microsoft.com/office/powerpoint/2010/main" val="368086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4042-684D-4D41-A467-13A43A51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2BA62-7E65-4E5B-B217-D8616A56A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423358" cy="5205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Data Mgt &gt; Anderson Darling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6677FF3-FDDB-4B73-BFCD-17A99F8955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48"/>
          <a:stretch/>
        </p:blipFill>
        <p:spPr>
          <a:xfrm>
            <a:off x="869293" y="2346159"/>
            <a:ext cx="10453413" cy="3672040"/>
          </a:xfrm>
        </p:spPr>
      </p:pic>
      <p:pic>
        <p:nvPicPr>
          <p:cNvPr id="5" name="Picture 4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9A584338-24DE-40E6-B217-56A892EAA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548894"/>
            <a:ext cx="4648199" cy="1712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To use the AD Normality Test, collect at least 30 observations or subgroups.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The data set provided contains two columns of data (Sample 1 and Sample 2) of size 30 each. Here, we run the test on each sample at the 5% alpha level.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1BE5CED6-7A17-46E8-9386-6F6D4E71B4A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8963" y="1787588"/>
            <a:ext cx="6154039" cy="3282823"/>
          </a:xfrm>
        </p:spPr>
      </p:pic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20452D25-55FD-4843-87F4-4186EAA935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484" y="3328636"/>
            <a:ext cx="1733343" cy="265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FB5D-42C4-4AE0-A028-29AEC56B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Anderson Darling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1CD1-861C-4F26-8F2A-E2075BDDE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633112"/>
            <a:ext cx="3965812" cy="3452237"/>
          </a:xfrm>
        </p:spPr>
        <p:txBody>
          <a:bodyPr>
            <a:noAutofit/>
          </a:bodyPr>
          <a:lstStyle/>
          <a:p>
            <a:r>
              <a:rPr lang="en-US" sz="1400" dirty="0"/>
              <a:t>Click on the data file in the data sources panel and drag </a:t>
            </a:r>
            <a:r>
              <a:rPr lang="en-US" sz="1400" b="1" dirty="0"/>
              <a:t>Sample 1</a:t>
            </a:r>
            <a:r>
              <a:rPr lang="en-US" sz="1400" dirty="0"/>
              <a:t> onto the Data Variable drop zone.</a:t>
            </a:r>
          </a:p>
          <a:p>
            <a:r>
              <a:rPr lang="en-US" sz="1400" dirty="0"/>
              <a:t>The AD Normality Test fails to reject the null hypothesis (p-value = 0.3274 &gt; 0.05).</a:t>
            </a:r>
          </a:p>
        </p:txBody>
      </p:sp>
      <p:pic>
        <p:nvPicPr>
          <p:cNvPr id="10" name="Picture 9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0BCEAC74-6194-446B-8B01-EA766B8CC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sp>
        <p:nvSpPr>
          <p:cNvPr id="4" name="TextBox 3">
            <a:hlinkClick r:id="rId4"/>
            <a:extLst>
              <a:ext uri="{FF2B5EF4-FFF2-40B4-BE49-F238E27FC236}">
                <a16:creationId xmlns:a16="http://schemas.microsoft.com/office/drawing/2014/main" id="{F28FC626-B327-4364-B62D-059663AC8CF4}"/>
              </a:ext>
            </a:extLst>
          </p:cNvPr>
          <p:cNvSpPr txBox="1"/>
          <p:nvPr/>
        </p:nvSpPr>
        <p:spPr>
          <a:xfrm>
            <a:off x="9074600" y="1268719"/>
            <a:ext cx="21868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ADnormality_test_data.xlsx</a:t>
            </a:r>
          </a:p>
        </p:txBody>
      </p:sp>
      <p:pic>
        <p:nvPicPr>
          <p:cNvPr id="9" name="Picture 8">
            <a:hlinkClick r:id="rId4"/>
            <a:extLst>
              <a:ext uri="{FF2B5EF4-FFF2-40B4-BE49-F238E27FC236}">
                <a16:creationId xmlns:a16="http://schemas.microsoft.com/office/drawing/2014/main" id="{C9F2081F-2ADD-4929-A724-A58294997C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82250" y="787093"/>
            <a:ext cx="2371550" cy="481626"/>
          </a:xfrm>
          <a:prstGeom prst="rect">
            <a:avLst/>
          </a:prstGeom>
        </p:spPr>
      </p:pic>
      <p:pic>
        <p:nvPicPr>
          <p:cNvPr id="11" name="Content Placeholder 10" descr="Chart&#10;&#10;Description automatically generated">
            <a:extLst>
              <a:ext uri="{FF2B5EF4-FFF2-40B4-BE49-F238E27FC236}">
                <a16:creationId xmlns:a16="http://schemas.microsoft.com/office/drawing/2014/main" id="{6B199882-F217-42FC-AA1C-83B1B9C946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32" y="1815675"/>
            <a:ext cx="6591079" cy="4405392"/>
          </a:xfrm>
        </p:spPr>
      </p:pic>
    </p:spTree>
    <p:extLst>
      <p:ext uri="{BB962C8B-B14F-4D97-AF65-F5344CB8AC3E}">
        <p14:creationId xmlns:p14="http://schemas.microsoft.com/office/powerpoint/2010/main" val="100684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FB5D-42C4-4AE0-A028-29AEC56B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Anderson Darling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1CD1-861C-4F26-8F2A-E2075BDDE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633112"/>
            <a:ext cx="3720151" cy="3452237"/>
          </a:xfrm>
        </p:spPr>
        <p:txBody>
          <a:bodyPr>
            <a:noAutofit/>
          </a:bodyPr>
          <a:lstStyle/>
          <a:p>
            <a:r>
              <a:rPr lang="en-US" sz="1400" b="1" dirty="0"/>
              <a:t>Drag off the Sample 1 </a:t>
            </a:r>
            <a:r>
              <a:rPr lang="en-US" sz="1400" dirty="0"/>
              <a:t>variable (or close the study and open a new one)</a:t>
            </a:r>
          </a:p>
          <a:p>
            <a:r>
              <a:rPr lang="en-US" sz="1400" dirty="0"/>
              <a:t>Drag on the </a:t>
            </a:r>
            <a:r>
              <a:rPr lang="en-US" sz="1400" b="1" dirty="0"/>
              <a:t>Sample 2</a:t>
            </a:r>
            <a:r>
              <a:rPr lang="en-US" sz="1400" dirty="0"/>
              <a:t> variable. </a:t>
            </a:r>
          </a:p>
          <a:p>
            <a:r>
              <a:rPr lang="en-US" sz="1400" dirty="0"/>
              <a:t>This time the test rejects H0 (p-value = 0.0022 &lt; 0.05).</a:t>
            </a:r>
          </a:p>
        </p:txBody>
      </p:sp>
      <p:pic>
        <p:nvPicPr>
          <p:cNvPr id="10" name="Picture 9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0BCEAC74-6194-446B-8B01-EA766B8CC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B199882-F217-42FC-AA1C-83B1B9C946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9519" y="1873251"/>
            <a:ext cx="6591079" cy="4360121"/>
          </a:xfrm>
        </p:spPr>
      </p:pic>
    </p:spTree>
    <p:extLst>
      <p:ext uri="{BB962C8B-B14F-4D97-AF65-F5344CB8AC3E}">
        <p14:creationId xmlns:p14="http://schemas.microsoft.com/office/powerpoint/2010/main" val="1131467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482</Words>
  <Application>Microsoft Office PowerPoint</Application>
  <PresentationFormat>Widescreen</PresentationFormat>
  <Paragraphs>38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Anderson Darling Normality Test</vt:lpstr>
      <vt:lpstr>Using EngineRoom</vt:lpstr>
      <vt:lpstr>Using EngineRoom</vt:lpstr>
      <vt:lpstr>Anderson Darling Example</vt:lpstr>
      <vt:lpstr>Anderson Darling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Gauge R&amp;R</dc:title>
  <dc:creator>Katie Wenner</dc:creator>
  <cp:lastModifiedBy>Katie Wenner</cp:lastModifiedBy>
  <cp:revision>35</cp:revision>
  <dcterms:created xsi:type="dcterms:W3CDTF">2020-09-22T21:11:07Z</dcterms:created>
  <dcterms:modified xsi:type="dcterms:W3CDTF">2020-10-10T21:50:39Z</dcterms:modified>
</cp:coreProperties>
</file>