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9" r:id="rId2"/>
    <p:sldId id="261" r:id="rId3"/>
    <p:sldId id="262" r:id="rId4"/>
    <p:sldId id="266" r:id="rId5"/>
    <p:sldId id="263"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33B"/>
    <a:srgbClr val="EC55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79" autoAdjust="0"/>
    <p:restoredTop sz="77530" autoAdjust="0"/>
  </p:normalViewPr>
  <p:slideViewPr>
    <p:cSldViewPr snapToGrid="0">
      <p:cViewPr varScale="1">
        <p:scale>
          <a:sx n="79" d="100"/>
          <a:sy n="79" d="100"/>
        </p:scale>
        <p:origin x="28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DD2629-3B0D-42F8-B36C-08113B99121D}" type="datetimeFigureOut">
              <a:rPr lang="en-US" smtClean="0"/>
              <a:t>10/30/2020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187927-3E4B-4800-B469-7E8E4F2BE502}" type="slidenum">
              <a:rPr lang="en-US" smtClean="0"/>
              <a:t>‹#›</a:t>
            </a:fld>
            <a:endParaRPr lang="en-US"/>
          </a:p>
        </p:txBody>
      </p:sp>
    </p:spTree>
    <p:extLst>
      <p:ext uri="{BB962C8B-B14F-4D97-AF65-F5344CB8AC3E}">
        <p14:creationId xmlns:p14="http://schemas.microsoft.com/office/powerpoint/2010/main" val="1575087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5"/>
          </p:nvPr>
        </p:nvSpPr>
        <p:spPr/>
        <p:txBody>
          <a:bodyPr/>
          <a:lstStyle/>
          <a:p>
            <a:fld id="{57187927-3E4B-4800-B469-7E8E4F2BE502}" type="slidenum">
              <a:rPr lang="en-US" smtClean="0"/>
              <a:t>1</a:t>
            </a:fld>
            <a:endParaRPr lang="en-US"/>
          </a:p>
        </p:txBody>
      </p:sp>
    </p:spTree>
    <p:extLst>
      <p:ext uri="{BB962C8B-B14F-4D97-AF65-F5344CB8AC3E}">
        <p14:creationId xmlns:p14="http://schemas.microsoft.com/office/powerpoint/2010/main" val="2741049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solidFill>
                  <a:srgbClr val="000000"/>
                </a:solidFill>
                <a:effectLst/>
                <a:latin typeface="Open Sans" panose="020B0606030504020204" pitchFamily="34" charset="0"/>
              </a:rPr>
              <a:t>Note</a:t>
            </a:r>
            <a:r>
              <a:rPr lang="en-US" b="0" i="0" dirty="0">
                <a:solidFill>
                  <a:srgbClr val="000000"/>
                </a:solidFill>
                <a:effectLst/>
                <a:latin typeface="Open Sans" panose="020B0606030504020204" pitchFamily="34" charset="0"/>
              </a:rPr>
              <a:t>: </a:t>
            </a:r>
          </a:p>
          <a:p>
            <a:pPr marL="0" indent="0">
              <a:buNone/>
            </a:pPr>
            <a:r>
              <a:rPr lang="en-US" sz="1200" dirty="0"/>
              <a:t>If the subgroup size remains constant, you do not need a second column and can enter the subgroup size in the dialog box where indicated.</a:t>
            </a:r>
          </a:p>
          <a:p>
            <a:pPr marL="0" indent="0">
              <a:buNone/>
            </a:pPr>
            <a:endParaRPr lang="en-US" sz="1200" dirty="0"/>
          </a:p>
          <a:p>
            <a:pPr marL="0" indent="0">
              <a:buNone/>
            </a:pPr>
            <a:r>
              <a:rPr lang="en-US" sz="1200" dirty="0"/>
              <a:t>You also can have an optional date/time variable corresponding to the subgroups.</a:t>
            </a:r>
          </a:p>
        </p:txBody>
      </p:sp>
      <p:sp>
        <p:nvSpPr>
          <p:cNvPr id="4" name="Slide Number Placeholder 3"/>
          <p:cNvSpPr>
            <a:spLocks noGrp="1"/>
          </p:cNvSpPr>
          <p:nvPr>
            <p:ph type="sldNum" sz="quarter" idx="5"/>
          </p:nvPr>
        </p:nvSpPr>
        <p:spPr/>
        <p:txBody>
          <a:bodyPr/>
          <a:lstStyle/>
          <a:p>
            <a:fld id="{57187927-3E4B-4800-B469-7E8E4F2BE502}" type="slidenum">
              <a:rPr lang="en-US" smtClean="0"/>
              <a:t>3</a:t>
            </a:fld>
            <a:endParaRPr lang="en-US"/>
          </a:p>
        </p:txBody>
      </p:sp>
    </p:spTree>
    <p:extLst>
      <p:ext uri="{BB962C8B-B14F-4D97-AF65-F5344CB8AC3E}">
        <p14:creationId xmlns:p14="http://schemas.microsoft.com/office/powerpoint/2010/main" val="169781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solidFill>
                  <a:srgbClr val="000000"/>
                </a:solidFill>
                <a:effectLst/>
                <a:latin typeface="Open Sans" panose="020B0606030504020204" pitchFamily="34" charset="0"/>
              </a:rPr>
              <a:t>Note</a:t>
            </a:r>
            <a:r>
              <a:rPr lang="en-US" b="0" i="0" dirty="0">
                <a:solidFill>
                  <a:srgbClr val="000000"/>
                </a:solidFill>
                <a:effectLst/>
                <a:latin typeface="Open Sans" panose="020B0606030504020204" pitchFamily="34" charset="0"/>
              </a:rPr>
              <a:t>: </a:t>
            </a:r>
          </a:p>
          <a:p>
            <a:pPr marL="0" indent="0">
              <a:buNone/>
            </a:pPr>
            <a:r>
              <a:rPr lang="en-US" sz="1200" dirty="0"/>
              <a:t>If the subgroup size remains constant, you do not need a second column and can enter the subgroup size in the dialog box where indicated.</a:t>
            </a:r>
          </a:p>
          <a:p>
            <a:pPr marL="0" indent="0">
              <a:buNone/>
            </a:pPr>
            <a:endParaRPr lang="en-US" sz="1200" dirty="0"/>
          </a:p>
          <a:p>
            <a:pPr marL="0" indent="0">
              <a:buNone/>
            </a:pPr>
            <a:r>
              <a:rPr lang="en-US" sz="1200" dirty="0"/>
              <a:t>You also can have an optional date/time variable corresponding to the subgroups.</a:t>
            </a:r>
          </a:p>
        </p:txBody>
      </p:sp>
      <p:sp>
        <p:nvSpPr>
          <p:cNvPr id="4" name="Slide Number Placeholder 3"/>
          <p:cNvSpPr>
            <a:spLocks noGrp="1"/>
          </p:cNvSpPr>
          <p:nvPr>
            <p:ph type="sldNum" sz="quarter" idx="5"/>
          </p:nvPr>
        </p:nvSpPr>
        <p:spPr/>
        <p:txBody>
          <a:bodyPr/>
          <a:lstStyle/>
          <a:p>
            <a:fld id="{57187927-3E4B-4800-B469-7E8E4F2BE502}" type="slidenum">
              <a:rPr lang="en-US" smtClean="0"/>
              <a:t>4</a:t>
            </a:fld>
            <a:endParaRPr lang="en-US"/>
          </a:p>
        </p:txBody>
      </p:sp>
    </p:spTree>
    <p:extLst>
      <p:ext uri="{BB962C8B-B14F-4D97-AF65-F5344CB8AC3E}">
        <p14:creationId xmlns:p14="http://schemas.microsoft.com/office/powerpoint/2010/main" val="15912894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Note:</a:t>
            </a:r>
          </a:p>
          <a:p>
            <a:pPr marL="171450" indent="-171450">
              <a:buFont typeface="Arial" panose="020B0604020202020204" pitchFamily="34" charset="0"/>
              <a:buChar char="•"/>
            </a:pPr>
            <a:r>
              <a:rPr lang="en-US" sz="1200" dirty="0"/>
              <a:t>If you have a Stage variable (e.g., “before” and “after” stages or different years identified), the control limits are calculated separately for each stage by default unless you turn on the “Use first stage limits for entire chart” option.</a:t>
            </a:r>
          </a:p>
          <a:p>
            <a:pPr marL="171450" indent="-171450">
              <a:buFont typeface="Arial" panose="020B0604020202020204" pitchFamily="34" charset="0"/>
              <a:buChar char="•"/>
            </a:pPr>
            <a:r>
              <a:rPr lang="en-US" sz="1200" dirty="0"/>
              <a:t>Select the run tests you want to use. By default, only the first test (any point outside control limits) is selected.</a:t>
            </a:r>
          </a:p>
          <a:p>
            <a:endParaRPr lang="en-US" b="1" dirty="0"/>
          </a:p>
        </p:txBody>
      </p:sp>
      <p:sp>
        <p:nvSpPr>
          <p:cNvPr id="4" name="Slide Number Placeholder 3"/>
          <p:cNvSpPr>
            <a:spLocks noGrp="1"/>
          </p:cNvSpPr>
          <p:nvPr>
            <p:ph type="sldNum" sz="quarter" idx="5"/>
          </p:nvPr>
        </p:nvSpPr>
        <p:spPr/>
        <p:txBody>
          <a:bodyPr/>
          <a:lstStyle/>
          <a:p>
            <a:fld id="{57187927-3E4B-4800-B469-7E8E4F2BE502}" type="slidenum">
              <a:rPr lang="en-US" smtClean="0"/>
              <a:t>5</a:t>
            </a:fld>
            <a:endParaRPr lang="en-US"/>
          </a:p>
        </p:txBody>
      </p:sp>
    </p:spTree>
    <p:extLst>
      <p:ext uri="{BB962C8B-B14F-4D97-AF65-F5344CB8AC3E}">
        <p14:creationId xmlns:p14="http://schemas.microsoft.com/office/powerpoint/2010/main" val="32026903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Output Note:</a:t>
            </a:r>
          </a:p>
          <a:p>
            <a:r>
              <a:rPr lang="en-US" dirty="0"/>
              <a:t>The p Chart output includes the control chart and a table listing the values of the upper and lower control limits, as well as the average number of defectives per unit</a:t>
            </a:r>
          </a:p>
          <a:p>
            <a:endParaRPr lang="en-US" dirty="0"/>
          </a:p>
          <a:p>
            <a:pPr marL="171450" indent="-171450">
              <a:buFont typeface="Arial" panose="020B0604020202020204" pitchFamily="34" charset="0"/>
              <a:buChar char="•"/>
            </a:pPr>
            <a:r>
              <a:rPr lang="en-US" dirty="0"/>
              <a:t>To edit the chart, click on the plotted points or lines and select the options for thickness, color, and style.</a:t>
            </a:r>
          </a:p>
          <a:p>
            <a:pPr marL="171450" indent="-171450">
              <a:buFont typeface="Arial" panose="020B0604020202020204" pitchFamily="34" charset="0"/>
              <a:buChar char="•"/>
            </a:pPr>
            <a:r>
              <a:rPr lang="en-US" dirty="0"/>
              <a:t>Select the graph setup button to change the tests selected or to enter a constant subgroup size (after dragging away the Subgroup size variable attached to the study):</a:t>
            </a:r>
          </a:p>
        </p:txBody>
      </p:sp>
      <p:sp>
        <p:nvSpPr>
          <p:cNvPr id="4" name="Slide Number Placeholder 3"/>
          <p:cNvSpPr>
            <a:spLocks noGrp="1"/>
          </p:cNvSpPr>
          <p:nvPr>
            <p:ph type="sldNum" sz="quarter" idx="5"/>
          </p:nvPr>
        </p:nvSpPr>
        <p:spPr/>
        <p:txBody>
          <a:bodyPr/>
          <a:lstStyle/>
          <a:p>
            <a:fld id="{57187927-3E4B-4800-B469-7E8E4F2BE502}" type="slidenum">
              <a:rPr lang="en-US" smtClean="0"/>
              <a:t>6</a:t>
            </a:fld>
            <a:endParaRPr lang="en-US"/>
          </a:p>
        </p:txBody>
      </p:sp>
    </p:spTree>
    <p:extLst>
      <p:ext uri="{BB962C8B-B14F-4D97-AF65-F5344CB8AC3E}">
        <p14:creationId xmlns:p14="http://schemas.microsoft.com/office/powerpoint/2010/main" val="124021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64E4F-1A35-4E16-AA43-A9132E3EE71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CC7A6E9-76B6-46C6-A4A3-C258B3D0F6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0E01CE7-6BF9-4457-8454-F1D5A993DAF7}"/>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5" name="Footer Placeholder 4">
            <a:extLst>
              <a:ext uri="{FF2B5EF4-FFF2-40B4-BE49-F238E27FC236}">
                <a16:creationId xmlns:a16="http://schemas.microsoft.com/office/drawing/2014/main" id="{28E62554-9DB0-4C81-8F3D-23F2097FC6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7F2AFA-3070-4BD6-83AC-85EE1C26CAA0}"/>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652213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BE446-02E8-4723-A03F-D3E99EB3375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BB3A148-B1FD-44DD-ACB0-5309398EFF1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3F4043-9855-4398-968A-109578FCA0C7}"/>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5" name="Footer Placeholder 4">
            <a:extLst>
              <a:ext uri="{FF2B5EF4-FFF2-40B4-BE49-F238E27FC236}">
                <a16:creationId xmlns:a16="http://schemas.microsoft.com/office/drawing/2014/main" id="{22E05971-F4DF-49F7-90CB-CE447A5083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872770-14A7-4924-BE94-8ACD3C757524}"/>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478587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F6CF63-7DA5-4347-90FC-B926F84E7B9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6A18029-C821-4F16-8EA5-03CB0D7C0F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5E7F9D-F5C6-418E-B0CE-2A41A8070BC0}"/>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5" name="Footer Placeholder 4">
            <a:extLst>
              <a:ext uri="{FF2B5EF4-FFF2-40B4-BE49-F238E27FC236}">
                <a16:creationId xmlns:a16="http://schemas.microsoft.com/office/drawing/2014/main" id="{0C93F0FD-299C-4260-93D4-30FFEFA079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5B095B-6720-49D0-B887-BBF043129F17}"/>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1096127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05075-7589-4CEC-AB36-9AE261D430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884923-89D1-4A14-B5DE-5426CACA2E83}"/>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0817174-298F-47A1-A710-1303F4C1C4D8}"/>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5" name="Footer Placeholder 4">
            <a:extLst>
              <a:ext uri="{FF2B5EF4-FFF2-40B4-BE49-F238E27FC236}">
                <a16:creationId xmlns:a16="http://schemas.microsoft.com/office/drawing/2014/main" id="{4A0E1EA2-D9FA-459D-A40E-540F1DF686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4A142A-049D-49DF-B19D-6873C00ABFB1}"/>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955600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C616E-EB54-44A8-85B4-7E46BCC855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02B223A-2F95-4D0D-B28A-BB84F5547D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B31F3B-D0F1-41F7-AD78-5F730BED7534}"/>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5" name="Footer Placeholder 4">
            <a:extLst>
              <a:ext uri="{FF2B5EF4-FFF2-40B4-BE49-F238E27FC236}">
                <a16:creationId xmlns:a16="http://schemas.microsoft.com/office/drawing/2014/main" id="{7E7A2C8C-7730-438B-8BF0-3486C70FB8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0639BF-FF29-48C2-BBD7-BDEE2BBE94E7}"/>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937947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301E0-F4CB-436E-890F-B7EAD0A788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479B0B-FDF2-4A3C-A779-C60C1BC057BF}"/>
              </a:ext>
            </a:extLst>
          </p:cNvPr>
          <p:cNvSpPr>
            <a:spLocks noGrp="1"/>
          </p:cNvSpPr>
          <p:nvPr>
            <p:ph sz="half" idx="1"/>
          </p:nvPr>
        </p:nvSpPr>
        <p:spPr>
          <a:xfrm>
            <a:off x="838200" y="1825625"/>
            <a:ext cx="5181600" cy="4351338"/>
          </a:xfrm>
        </p:spPr>
        <p:txBody>
          <a:bodyPr/>
          <a:lstStyle>
            <a:lvl1pPr>
              <a:defRPr sz="1800"/>
            </a:lvl1pPr>
            <a:lvl2pPr>
              <a:defRPr sz="1600"/>
            </a:lvl2pPr>
            <a:lvl3pPr>
              <a:defRPr sz="1400"/>
            </a:lvl3pPr>
            <a:lvl4pPr>
              <a:defRPr sz="12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B1460E4-BF7F-4509-8802-790C32403817}"/>
              </a:ext>
            </a:extLst>
          </p:cNvPr>
          <p:cNvSpPr>
            <a:spLocks noGrp="1"/>
          </p:cNvSpPr>
          <p:nvPr>
            <p:ph sz="half" idx="2"/>
          </p:nvPr>
        </p:nvSpPr>
        <p:spPr>
          <a:xfrm>
            <a:off x="6172200" y="1825625"/>
            <a:ext cx="5181600" cy="4351338"/>
          </a:xfrm>
        </p:spPr>
        <p:txBody>
          <a:bodyPr/>
          <a:lstStyle>
            <a:lvl1pPr>
              <a:defRPr sz="1800"/>
            </a:lvl1pPr>
            <a:lvl2pPr>
              <a:defRPr sz="1600"/>
            </a:lvl2pPr>
            <a:lvl3pPr>
              <a:defRPr sz="140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E047F38B-CDF2-4BC2-8765-F3478F7139FB}"/>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6" name="Footer Placeholder 5">
            <a:extLst>
              <a:ext uri="{FF2B5EF4-FFF2-40B4-BE49-F238E27FC236}">
                <a16:creationId xmlns:a16="http://schemas.microsoft.com/office/drawing/2014/main" id="{BCB686E1-2216-4966-B377-67991100E5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05BDDF-9FA4-4707-8111-3745F55E4AF4}"/>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4276414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D406D-1A3F-44E4-8F42-3E93F1DC067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E8D7BA2-FC6A-40D4-AA8D-70E8A9FA42AD}"/>
              </a:ext>
            </a:extLst>
          </p:cNvPr>
          <p:cNvSpPr>
            <a:spLocks noGrp="1"/>
          </p:cNvSpPr>
          <p:nvPr>
            <p:ph type="body" idx="1"/>
          </p:nvPr>
        </p:nvSpPr>
        <p:spPr>
          <a:xfrm>
            <a:off x="839788" y="1681163"/>
            <a:ext cx="5157787" cy="823912"/>
          </a:xfrm>
        </p:spPr>
        <p:txBody>
          <a:bodyPr anchor="b">
            <a:norm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1776F5D6-5B8C-4B79-80B9-9477E1541ABB}"/>
              </a:ext>
            </a:extLst>
          </p:cNvPr>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517B7FA4-929A-4C1A-B622-D1DBE9114247}"/>
              </a:ext>
            </a:extLst>
          </p:cNvPr>
          <p:cNvSpPr>
            <a:spLocks noGrp="1"/>
          </p:cNvSpPr>
          <p:nvPr>
            <p:ph type="body" sz="quarter" idx="3"/>
          </p:nvPr>
        </p:nvSpPr>
        <p:spPr>
          <a:xfrm>
            <a:off x="6172200" y="1681163"/>
            <a:ext cx="5183188" cy="823912"/>
          </a:xfrm>
        </p:spPr>
        <p:txBody>
          <a:bodyPr anchor="b">
            <a:norm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836DFD1-7EBE-40D1-B234-C9282580F92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660D1D6-F6A3-44D9-BCD4-F6D332C930DA}"/>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8" name="Footer Placeholder 7">
            <a:extLst>
              <a:ext uri="{FF2B5EF4-FFF2-40B4-BE49-F238E27FC236}">
                <a16:creationId xmlns:a16="http://schemas.microsoft.com/office/drawing/2014/main" id="{822BDA12-D010-4558-929A-418EE6E5BDD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AAC51FB-AB99-4566-BEF5-940E36D9B625}"/>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3330416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E65B2-44FE-453E-BA68-15728A2145C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FEB4B4A-C183-497E-B6AD-04407028602F}"/>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4" name="Footer Placeholder 3">
            <a:extLst>
              <a:ext uri="{FF2B5EF4-FFF2-40B4-BE49-F238E27FC236}">
                <a16:creationId xmlns:a16="http://schemas.microsoft.com/office/drawing/2014/main" id="{00F4FD46-BBE5-48AF-A125-AB4996EDF03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80C7D9-74C0-44C0-81D0-2A5E2FCAB800}"/>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785333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42EB57-9F5C-40E2-9776-7848A6D7CE15}"/>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3" name="Footer Placeholder 2">
            <a:extLst>
              <a:ext uri="{FF2B5EF4-FFF2-40B4-BE49-F238E27FC236}">
                <a16:creationId xmlns:a16="http://schemas.microsoft.com/office/drawing/2014/main" id="{ADC52C5D-1750-4018-A675-F86BC3A028C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BDC9827-AF44-4B83-A9EC-64EE6BA12A35}"/>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3540295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7212D-DBEC-4732-A37C-B61CD256691D}"/>
              </a:ext>
            </a:extLst>
          </p:cNvPr>
          <p:cNvSpPr>
            <a:spLocks noGrp="1"/>
          </p:cNvSpPr>
          <p:nvPr>
            <p:ph type="title"/>
          </p:nvPr>
        </p:nvSpPr>
        <p:spPr>
          <a:xfrm>
            <a:off x="839788" y="457200"/>
            <a:ext cx="3932237" cy="1600200"/>
          </a:xfrm>
        </p:spPr>
        <p:txBody>
          <a:bodyPr anchor="b">
            <a:normAutofit/>
          </a:bodyPr>
          <a:lstStyle>
            <a:lvl1pPr>
              <a:defRPr sz="1800"/>
            </a:lvl1pPr>
          </a:lstStyle>
          <a:p>
            <a:r>
              <a:rPr lang="en-US" dirty="0"/>
              <a:t>Click to edit Master title style</a:t>
            </a:r>
          </a:p>
        </p:txBody>
      </p:sp>
      <p:sp>
        <p:nvSpPr>
          <p:cNvPr id="3" name="Content Placeholder 2">
            <a:extLst>
              <a:ext uri="{FF2B5EF4-FFF2-40B4-BE49-F238E27FC236}">
                <a16:creationId xmlns:a16="http://schemas.microsoft.com/office/drawing/2014/main" id="{9D40988C-1BB2-4A7E-8E91-843BCDA930D4}"/>
              </a:ext>
            </a:extLst>
          </p:cNvPr>
          <p:cNvSpPr>
            <a:spLocks noGrp="1"/>
          </p:cNvSpPr>
          <p:nvPr>
            <p:ph idx="1"/>
          </p:nvPr>
        </p:nvSpPr>
        <p:spPr>
          <a:xfrm>
            <a:off x="5183188" y="987425"/>
            <a:ext cx="6172200" cy="4873625"/>
          </a:xfrm>
        </p:spPr>
        <p:txBody>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45665B06-C9DA-49BC-96BE-B2AE6E4E4A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1F1DD31-EE05-4E0A-A560-BC84F797D647}"/>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6" name="Footer Placeholder 5">
            <a:extLst>
              <a:ext uri="{FF2B5EF4-FFF2-40B4-BE49-F238E27FC236}">
                <a16:creationId xmlns:a16="http://schemas.microsoft.com/office/drawing/2014/main" id="{5598E670-FAD3-4DF3-BA52-28E8A91343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E60E6D-0D42-4EA1-8CE5-9FA9FF7266B9}"/>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1171067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48B42-88B3-41EF-B081-6B491EB1B430}"/>
              </a:ext>
            </a:extLst>
          </p:cNvPr>
          <p:cNvSpPr>
            <a:spLocks noGrp="1"/>
          </p:cNvSpPr>
          <p:nvPr>
            <p:ph type="title"/>
          </p:nvPr>
        </p:nvSpPr>
        <p:spPr>
          <a:xfrm>
            <a:off x="839788" y="457200"/>
            <a:ext cx="3932237" cy="1600200"/>
          </a:xfrm>
        </p:spPr>
        <p:txBody>
          <a:bodyPr anchor="b">
            <a:normAutofit/>
          </a:bodyPr>
          <a:lstStyle>
            <a:lvl1pPr>
              <a:defRPr sz="2400"/>
            </a:lvl1pPr>
          </a:lstStyle>
          <a:p>
            <a:r>
              <a:rPr lang="en-US" dirty="0"/>
              <a:t>Click to edit Master title style</a:t>
            </a:r>
          </a:p>
        </p:txBody>
      </p:sp>
      <p:sp>
        <p:nvSpPr>
          <p:cNvPr id="3" name="Picture Placeholder 2">
            <a:extLst>
              <a:ext uri="{FF2B5EF4-FFF2-40B4-BE49-F238E27FC236}">
                <a16:creationId xmlns:a16="http://schemas.microsoft.com/office/drawing/2014/main" id="{E6AEE566-E3CE-43A6-9FCD-9794F0D967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FD9045A-24B3-4956-806C-15C9F6CCA7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7A6C86-64B0-4939-A7CF-408FBCA3EE24}"/>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6" name="Footer Placeholder 5">
            <a:extLst>
              <a:ext uri="{FF2B5EF4-FFF2-40B4-BE49-F238E27FC236}">
                <a16:creationId xmlns:a16="http://schemas.microsoft.com/office/drawing/2014/main" id="{4F49B7E6-D896-4817-9F3D-5CDFB9EA06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0558D8-D84F-43BA-AAF0-5144BEACEB51}"/>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50097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27D4D1-4E64-400D-BBE8-2916464982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59E5FD93-26DD-4230-A14D-31ABB18575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B8F7014-86DC-4D51-B755-035C525884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98E5E3-5AD7-4DBE-8394-E18C9BED7EE5}" type="datetimeFigureOut">
              <a:rPr lang="en-US" smtClean="0"/>
              <a:t>10/30/2020</a:t>
            </a:fld>
            <a:endParaRPr lang="en-US"/>
          </a:p>
        </p:txBody>
      </p:sp>
      <p:sp>
        <p:nvSpPr>
          <p:cNvPr id="5" name="Footer Placeholder 4">
            <a:extLst>
              <a:ext uri="{FF2B5EF4-FFF2-40B4-BE49-F238E27FC236}">
                <a16:creationId xmlns:a16="http://schemas.microsoft.com/office/drawing/2014/main" id="{349FF26A-682C-4DEA-949C-8FB164A1D0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C655A0-A8D7-4E30-A78A-A976FCBA70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AA0DF5-F19E-432D-8E8E-A992A890A03B}" type="slidenum">
              <a:rPr lang="en-US" smtClean="0"/>
              <a:t>‹#›</a:t>
            </a:fld>
            <a:endParaRPr lang="en-US"/>
          </a:p>
        </p:txBody>
      </p:sp>
    </p:spTree>
    <p:extLst>
      <p:ext uri="{BB962C8B-B14F-4D97-AF65-F5344CB8AC3E}">
        <p14:creationId xmlns:p14="http://schemas.microsoft.com/office/powerpoint/2010/main" val="2597728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hyperlink" Target="https://media.moresteam.com/university/tutorials/nonint/new/attr_charts.mp4#t=00:01:39,00:03:12"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7.png"/><Relationship Id="rId5" Type="http://schemas.openxmlformats.org/officeDocument/2006/relationships/hyperlink" Target="https://media.moresteam.com/university/downloads/attributecharts_exmpldata.xlsx" TargetMode="Externa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5BFCE-2B99-4E4B-B0A4-403CE93E3B6A}"/>
              </a:ext>
            </a:extLst>
          </p:cNvPr>
          <p:cNvSpPr>
            <a:spLocks noGrp="1"/>
          </p:cNvSpPr>
          <p:nvPr>
            <p:ph type="title"/>
          </p:nvPr>
        </p:nvSpPr>
        <p:spPr/>
        <p:txBody>
          <a:bodyPr/>
          <a:lstStyle/>
          <a:p>
            <a:r>
              <a:rPr lang="en-US" dirty="0"/>
              <a:t>Attribute Control Charts (p Chart)</a:t>
            </a:r>
          </a:p>
        </p:txBody>
      </p:sp>
      <p:sp>
        <p:nvSpPr>
          <p:cNvPr id="3" name="Content Placeholder 2">
            <a:extLst>
              <a:ext uri="{FF2B5EF4-FFF2-40B4-BE49-F238E27FC236}">
                <a16:creationId xmlns:a16="http://schemas.microsoft.com/office/drawing/2014/main" id="{2FFAE18C-0D84-436A-8CC4-A6E073FAFE75}"/>
              </a:ext>
            </a:extLst>
          </p:cNvPr>
          <p:cNvSpPr>
            <a:spLocks noGrp="1"/>
          </p:cNvSpPr>
          <p:nvPr>
            <p:ph sz="half" idx="1"/>
          </p:nvPr>
        </p:nvSpPr>
        <p:spPr>
          <a:xfrm>
            <a:off x="838199" y="1502228"/>
            <a:ext cx="5153091" cy="4833257"/>
          </a:xfrm>
        </p:spPr>
        <p:txBody>
          <a:bodyPr>
            <a:normAutofit/>
          </a:bodyPr>
          <a:lstStyle/>
          <a:p>
            <a:pPr marL="0" indent="0">
              <a:buNone/>
            </a:pPr>
            <a:r>
              <a:rPr lang="en-US" dirty="0"/>
              <a:t>When to use this tool</a:t>
            </a:r>
          </a:p>
          <a:p>
            <a:pPr marL="0" indent="0">
              <a:buNone/>
            </a:pPr>
            <a:r>
              <a:rPr lang="en-US" sz="1600" b="0" i="0" dirty="0">
                <a:solidFill>
                  <a:srgbClr val="000000"/>
                </a:solidFill>
                <a:effectLst/>
                <a:latin typeface="+mj-lt"/>
              </a:rPr>
              <a:t>Use the p Chart to assess trends and patterns in counts of binary events (e.g., successes, failures, defectives) over time.</a:t>
            </a:r>
          </a:p>
          <a:p>
            <a:pPr marL="0" indent="0">
              <a:buNone/>
            </a:pPr>
            <a:r>
              <a:rPr lang="en-US" sz="1600" b="0" i="0" dirty="0">
                <a:solidFill>
                  <a:srgbClr val="000000"/>
                </a:solidFill>
                <a:effectLst/>
                <a:latin typeface="+mj-lt"/>
              </a:rPr>
              <a:t>The p Chart plots the proportion of events in subgroups of constant or varying sizes and calculates control limits based on the binomial distribution, which assumes each event has only two possible outcomes (e.g., pass or fail).</a:t>
            </a:r>
          </a:p>
        </p:txBody>
      </p:sp>
      <p:pic>
        <p:nvPicPr>
          <p:cNvPr id="6" name="Picture 5" descr="A picture containing food, sitting, drawing&#10;&#10;Description automatically generated">
            <a:extLst>
              <a:ext uri="{FF2B5EF4-FFF2-40B4-BE49-F238E27FC236}">
                <a16:creationId xmlns:a16="http://schemas.microsoft.com/office/drawing/2014/main" id="{B65D3631-4006-4799-8AD7-68B4245F23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9" name="Content Placeholder 8">
            <a:hlinkClick r:id="rId4"/>
            <a:extLst>
              <a:ext uri="{FF2B5EF4-FFF2-40B4-BE49-F238E27FC236}">
                <a16:creationId xmlns:a16="http://schemas.microsoft.com/office/drawing/2014/main" id="{B89E5AE9-3B1A-45C8-996E-94F2FA864C2C}"/>
              </a:ext>
            </a:extLst>
          </p:cNvPr>
          <p:cNvPicPr>
            <a:picLocks noGrp="1" noChangeAspect="1"/>
          </p:cNvPicPr>
          <p:nvPr>
            <p:ph sz="half" idx="2"/>
          </p:nvPr>
        </p:nvPicPr>
        <p:blipFill>
          <a:blip r:embed="rId5">
            <a:extLst>
              <a:ext uri="{28A0092B-C50C-407E-A947-70E740481C1C}">
                <a14:useLocalDpi xmlns:a14="http://schemas.microsoft.com/office/drawing/2010/main" val="0"/>
              </a:ext>
            </a:extLst>
          </a:blip>
          <a:srcRect/>
          <a:stretch/>
        </p:blipFill>
        <p:spPr>
          <a:xfrm>
            <a:off x="6409038" y="1792313"/>
            <a:ext cx="5153091" cy="2691179"/>
          </a:xfrm>
        </p:spPr>
      </p:pic>
      <p:sp>
        <p:nvSpPr>
          <p:cNvPr id="4" name="TextBox 3">
            <a:hlinkClick r:id="rId4"/>
            <a:extLst>
              <a:ext uri="{FF2B5EF4-FFF2-40B4-BE49-F238E27FC236}">
                <a16:creationId xmlns:a16="http://schemas.microsoft.com/office/drawing/2014/main" id="{4779061A-E13C-43FD-9EB6-A8B8746E979C}"/>
              </a:ext>
            </a:extLst>
          </p:cNvPr>
          <p:cNvSpPr txBox="1"/>
          <p:nvPr/>
        </p:nvSpPr>
        <p:spPr>
          <a:xfrm>
            <a:off x="6394784" y="4696000"/>
            <a:ext cx="4939173" cy="600164"/>
          </a:xfrm>
          <a:prstGeom prst="rect">
            <a:avLst/>
          </a:prstGeom>
          <a:noFill/>
        </p:spPr>
        <p:txBody>
          <a:bodyPr wrap="none" rtlCol="0">
            <a:spAutoFit/>
          </a:bodyPr>
          <a:lstStyle/>
          <a:p>
            <a:r>
              <a:rPr lang="en-US" sz="1100" b="1" dirty="0">
                <a:solidFill>
                  <a:schemeClr val="bg1">
                    <a:lumMod val="65000"/>
                  </a:schemeClr>
                </a:solidFill>
              </a:rPr>
              <a:t>Tutorial:</a:t>
            </a:r>
          </a:p>
          <a:p>
            <a:r>
              <a:rPr lang="en-US" sz="1100" u="sng" dirty="0">
                <a:solidFill>
                  <a:schemeClr val="bg1">
                    <a:lumMod val="65000"/>
                  </a:schemeClr>
                </a:solidFill>
              </a:rPr>
              <a:t>https://media.moresteam.com/university/tutorials/nonint/new/attr_charts.mp4</a:t>
            </a:r>
          </a:p>
          <a:p>
            <a:r>
              <a:rPr lang="en-US" sz="1100" dirty="0">
                <a:solidFill>
                  <a:schemeClr val="bg1">
                    <a:lumMod val="65000"/>
                  </a:schemeClr>
                </a:solidFill>
              </a:rPr>
              <a:t>p Chart example starts at 1:39</a:t>
            </a:r>
          </a:p>
        </p:txBody>
      </p:sp>
    </p:spTree>
    <p:extLst>
      <p:ext uri="{BB962C8B-B14F-4D97-AF65-F5344CB8AC3E}">
        <p14:creationId xmlns:p14="http://schemas.microsoft.com/office/powerpoint/2010/main" val="3680861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94042-684D-4D41-A467-13A43A510F9F}"/>
              </a:ext>
            </a:extLst>
          </p:cNvPr>
          <p:cNvSpPr>
            <a:spLocks noGrp="1"/>
          </p:cNvSpPr>
          <p:nvPr>
            <p:ph type="title"/>
          </p:nvPr>
        </p:nvSpPr>
        <p:spPr/>
        <p:txBody>
          <a:bodyPr/>
          <a:lstStyle/>
          <a:p>
            <a:r>
              <a:rPr lang="en-US" dirty="0"/>
              <a:t>Using EngineRoom</a:t>
            </a:r>
          </a:p>
        </p:txBody>
      </p:sp>
      <p:sp>
        <p:nvSpPr>
          <p:cNvPr id="4" name="Content Placeholder 3">
            <a:extLst>
              <a:ext uri="{FF2B5EF4-FFF2-40B4-BE49-F238E27FC236}">
                <a16:creationId xmlns:a16="http://schemas.microsoft.com/office/drawing/2014/main" id="{3582BA62-7E65-4E5B-B217-D8616A56A411}"/>
              </a:ext>
            </a:extLst>
          </p:cNvPr>
          <p:cNvSpPr>
            <a:spLocks noGrp="1"/>
          </p:cNvSpPr>
          <p:nvPr>
            <p:ph sz="half" idx="1"/>
          </p:nvPr>
        </p:nvSpPr>
        <p:spPr>
          <a:xfrm>
            <a:off x="838200" y="1825625"/>
            <a:ext cx="10423358" cy="520533"/>
          </a:xfrm>
        </p:spPr>
        <p:txBody>
          <a:bodyPr/>
          <a:lstStyle/>
          <a:p>
            <a:pPr marL="0" indent="0">
              <a:buNone/>
            </a:pPr>
            <a:r>
              <a:rPr lang="en-US" dirty="0"/>
              <a:t>Measure &gt; Control Charts (SPC) &gt; p Chart</a:t>
            </a:r>
          </a:p>
        </p:txBody>
      </p:sp>
      <p:pic>
        <p:nvPicPr>
          <p:cNvPr id="9" name="Content Placeholder 8">
            <a:extLst>
              <a:ext uri="{FF2B5EF4-FFF2-40B4-BE49-F238E27FC236}">
                <a16:creationId xmlns:a16="http://schemas.microsoft.com/office/drawing/2014/main" id="{56677FF3-FDDB-4B73-BFCD-17A99F8955C9}"/>
              </a:ext>
            </a:extLst>
          </p:cNvPr>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b="43604"/>
          <a:stretch/>
        </p:blipFill>
        <p:spPr>
          <a:xfrm>
            <a:off x="869293" y="2346159"/>
            <a:ext cx="10453413" cy="3672040"/>
          </a:xfrm>
        </p:spPr>
      </p:pic>
      <p:pic>
        <p:nvPicPr>
          <p:cNvPr id="5" name="Picture 4" descr="A picture containing food, sitting, drawing&#10;&#10;Description automatically generated">
            <a:extLst>
              <a:ext uri="{FF2B5EF4-FFF2-40B4-BE49-F238E27FC236}">
                <a16:creationId xmlns:a16="http://schemas.microsoft.com/office/drawing/2014/main" id="{9A584338-24DE-40E6-B217-56A892EAAD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spTree>
    <p:extLst>
      <p:ext uri="{BB962C8B-B14F-4D97-AF65-F5344CB8AC3E}">
        <p14:creationId xmlns:p14="http://schemas.microsoft.com/office/powerpoint/2010/main" val="3598370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4F5B9FD8-FE10-4424-A2EC-72121B87A923}"/>
              </a:ext>
            </a:extLst>
          </p:cNvPr>
          <p:cNvSpPr>
            <a:spLocks noGrp="1"/>
          </p:cNvSpPr>
          <p:nvPr>
            <p:ph type="title"/>
          </p:nvPr>
        </p:nvSpPr>
        <p:spPr/>
        <p:txBody>
          <a:bodyPr/>
          <a:lstStyle/>
          <a:p>
            <a:r>
              <a:rPr lang="en-US" dirty="0"/>
              <a:t>Using EngineRoom</a:t>
            </a:r>
          </a:p>
        </p:txBody>
      </p:sp>
      <p:sp>
        <p:nvSpPr>
          <p:cNvPr id="4" name="Text Placeholder 3">
            <a:extLst>
              <a:ext uri="{FF2B5EF4-FFF2-40B4-BE49-F238E27FC236}">
                <a16:creationId xmlns:a16="http://schemas.microsoft.com/office/drawing/2014/main" id="{CCCEB934-49E3-46CF-8E3D-3D72D8F5EBFD}"/>
              </a:ext>
            </a:extLst>
          </p:cNvPr>
          <p:cNvSpPr>
            <a:spLocks noGrp="1"/>
          </p:cNvSpPr>
          <p:nvPr>
            <p:ph sz="half" idx="2"/>
          </p:nvPr>
        </p:nvSpPr>
        <p:spPr>
          <a:xfrm>
            <a:off x="838200" y="1548894"/>
            <a:ext cx="4648199" cy="1880106"/>
          </a:xfrm>
        </p:spPr>
        <p:txBody>
          <a:bodyPr>
            <a:normAutofit/>
          </a:bodyPr>
          <a:lstStyle/>
          <a:p>
            <a:pPr marL="0" indent="0">
              <a:buNone/>
            </a:pPr>
            <a:r>
              <a:rPr lang="en-US" sz="1400" dirty="0"/>
              <a:t>To use the p Chart, collect data on at least 20 subgroups, each of which is composed of items categorized as “yes” or “no.”</a:t>
            </a:r>
          </a:p>
          <a:p>
            <a:pPr marL="0" indent="0">
              <a:buNone/>
            </a:pPr>
            <a:r>
              <a:rPr lang="en-US" sz="1400" dirty="0"/>
              <a:t>The data are the counts of the “yes” or “no” events in each subgroup. The data should resemble the image below, with counts of the event in one column and the subgroup sizes in the second column.</a:t>
            </a:r>
          </a:p>
        </p:txBody>
      </p:sp>
      <p:pic>
        <p:nvPicPr>
          <p:cNvPr id="14" name="Picture 13" descr="A picture containing food, sitting, drawing&#10;&#10;Description automatically generated">
            <a:extLst>
              <a:ext uri="{FF2B5EF4-FFF2-40B4-BE49-F238E27FC236}">
                <a16:creationId xmlns:a16="http://schemas.microsoft.com/office/drawing/2014/main" id="{3A007649-7921-42B6-ABC4-DB245F2C9D0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20" name="Content Placeholder 19">
            <a:extLst>
              <a:ext uri="{FF2B5EF4-FFF2-40B4-BE49-F238E27FC236}">
                <a16:creationId xmlns:a16="http://schemas.microsoft.com/office/drawing/2014/main" id="{1BE5CED6-7A17-46E8-9386-6F6D4E71B4A1}"/>
              </a:ext>
            </a:extLst>
          </p:cNvPr>
          <p:cNvPicPr>
            <a:picLocks noGrp="1" noChangeAspect="1"/>
          </p:cNvPicPr>
          <p:nvPr>
            <p:ph sz="half" idx="1"/>
          </p:nvPr>
        </p:nvPicPr>
        <p:blipFill>
          <a:blip r:embed="rId4">
            <a:extLst>
              <a:ext uri="{28A0092B-C50C-407E-A947-70E740481C1C}">
                <a14:useLocalDpi xmlns:a14="http://schemas.microsoft.com/office/drawing/2010/main" val="0"/>
              </a:ext>
            </a:extLst>
          </a:blip>
          <a:srcRect/>
          <a:stretch/>
        </p:blipFill>
        <p:spPr>
          <a:xfrm>
            <a:off x="6102998" y="1472278"/>
            <a:ext cx="5125968" cy="3913442"/>
          </a:xfrm>
        </p:spPr>
      </p:pic>
      <p:pic>
        <p:nvPicPr>
          <p:cNvPr id="3" name="Picture 2" descr="Table&#10;&#10;Description automatically generated">
            <a:extLst>
              <a:ext uri="{FF2B5EF4-FFF2-40B4-BE49-F238E27FC236}">
                <a16:creationId xmlns:a16="http://schemas.microsoft.com/office/drawing/2014/main" id="{FDB3FA88-09C9-4A01-886C-D431F6841A4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36858" y="3611115"/>
            <a:ext cx="3284765" cy="2271069"/>
          </a:xfrm>
          <a:prstGeom prst="rect">
            <a:avLst/>
          </a:prstGeom>
        </p:spPr>
      </p:pic>
      <p:sp>
        <p:nvSpPr>
          <p:cNvPr id="5" name="TextBox 4">
            <a:extLst>
              <a:ext uri="{FF2B5EF4-FFF2-40B4-BE49-F238E27FC236}">
                <a16:creationId xmlns:a16="http://schemas.microsoft.com/office/drawing/2014/main" id="{A6AF519F-F760-4052-8614-878136435640}"/>
              </a:ext>
            </a:extLst>
          </p:cNvPr>
          <p:cNvSpPr txBox="1"/>
          <p:nvPr/>
        </p:nvSpPr>
        <p:spPr>
          <a:xfrm>
            <a:off x="1968117" y="5882184"/>
            <a:ext cx="3053506" cy="461665"/>
          </a:xfrm>
          <a:prstGeom prst="rect">
            <a:avLst/>
          </a:prstGeom>
          <a:noFill/>
        </p:spPr>
        <p:txBody>
          <a:bodyPr wrap="square" rtlCol="0">
            <a:spAutoFit/>
          </a:bodyPr>
          <a:lstStyle/>
          <a:p>
            <a:r>
              <a:rPr lang="en-US" sz="1200" dirty="0">
                <a:solidFill>
                  <a:schemeClr val="bg1">
                    <a:lumMod val="50000"/>
                  </a:schemeClr>
                </a:solidFill>
              </a:rPr>
              <a:t>*data pictured is not represented in example in following slides</a:t>
            </a:r>
          </a:p>
        </p:txBody>
      </p:sp>
    </p:spTree>
    <p:extLst>
      <p:ext uri="{BB962C8B-B14F-4D97-AF65-F5344CB8AC3E}">
        <p14:creationId xmlns:p14="http://schemas.microsoft.com/office/powerpoint/2010/main" val="244812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4F5B9FD8-FE10-4424-A2EC-72121B87A923}"/>
              </a:ext>
            </a:extLst>
          </p:cNvPr>
          <p:cNvSpPr>
            <a:spLocks noGrp="1"/>
          </p:cNvSpPr>
          <p:nvPr>
            <p:ph type="title"/>
          </p:nvPr>
        </p:nvSpPr>
        <p:spPr/>
        <p:txBody>
          <a:bodyPr/>
          <a:lstStyle/>
          <a:p>
            <a:r>
              <a:rPr lang="en-US" dirty="0"/>
              <a:t>Using EngineRoom</a:t>
            </a:r>
          </a:p>
        </p:txBody>
      </p:sp>
      <p:pic>
        <p:nvPicPr>
          <p:cNvPr id="14" name="Picture 13" descr="A picture containing food, sitting, drawing&#10;&#10;Description automatically generated">
            <a:extLst>
              <a:ext uri="{FF2B5EF4-FFF2-40B4-BE49-F238E27FC236}">
                <a16:creationId xmlns:a16="http://schemas.microsoft.com/office/drawing/2014/main" id="{3A007649-7921-42B6-ABC4-DB245F2C9D0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20" name="Content Placeholder 19">
            <a:extLst>
              <a:ext uri="{FF2B5EF4-FFF2-40B4-BE49-F238E27FC236}">
                <a16:creationId xmlns:a16="http://schemas.microsoft.com/office/drawing/2014/main" id="{1BE5CED6-7A17-46E8-9386-6F6D4E71B4A1}"/>
              </a:ext>
            </a:extLst>
          </p:cNvPr>
          <p:cNvPicPr>
            <a:picLocks noGrp="1" noChangeAspect="1"/>
          </p:cNvPicPr>
          <p:nvPr>
            <p:ph sz="half" idx="1"/>
          </p:nvPr>
        </p:nvPicPr>
        <p:blipFill>
          <a:blip r:embed="rId4">
            <a:extLst>
              <a:ext uri="{28A0092B-C50C-407E-A947-70E740481C1C}">
                <a14:useLocalDpi xmlns:a14="http://schemas.microsoft.com/office/drawing/2010/main" val="0"/>
              </a:ext>
            </a:extLst>
          </a:blip>
          <a:srcRect/>
          <a:stretch/>
        </p:blipFill>
        <p:spPr>
          <a:xfrm>
            <a:off x="6102998" y="1472278"/>
            <a:ext cx="5125968" cy="3913442"/>
          </a:xfrm>
        </p:spPr>
      </p:pic>
      <p:sp>
        <p:nvSpPr>
          <p:cNvPr id="11" name="Content Placeholder 2">
            <a:extLst>
              <a:ext uri="{FF2B5EF4-FFF2-40B4-BE49-F238E27FC236}">
                <a16:creationId xmlns:a16="http://schemas.microsoft.com/office/drawing/2014/main" id="{3C51DF00-9B37-411C-A3DE-7A5271D95489}"/>
              </a:ext>
            </a:extLst>
          </p:cNvPr>
          <p:cNvSpPr>
            <a:spLocks noGrp="1"/>
          </p:cNvSpPr>
          <p:nvPr>
            <p:ph sz="half" idx="2"/>
          </p:nvPr>
        </p:nvSpPr>
        <p:spPr>
          <a:xfrm>
            <a:off x="796925" y="1690688"/>
            <a:ext cx="5181600" cy="4351337"/>
          </a:xfrm>
        </p:spPr>
        <p:txBody>
          <a:bodyPr>
            <a:noAutofit/>
          </a:bodyPr>
          <a:lstStyle/>
          <a:p>
            <a:pPr marL="0" indent="0">
              <a:buNone/>
            </a:pPr>
            <a:r>
              <a:rPr lang="en-US" sz="1400" dirty="0"/>
              <a:t>There are four “drop zones” attached to the study:</a:t>
            </a:r>
          </a:p>
          <a:p>
            <a:pPr marL="0" indent="0">
              <a:buNone/>
            </a:pPr>
            <a:endParaRPr lang="en-US" sz="1400" dirty="0"/>
          </a:p>
          <a:p>
            <a:r>
              <a:rPr lang="en-US" sz="1400" b="1" dirty="0"/>
              <a:t>Data Variable (required): </a:t>
            </a:r>
            <a:r>
              <a:rPr lang="en-US" sz="1400" dirty="0"/>
              <a:t>For the “number of occurrences” variable. This variable must be numeric.</a:t>
            </a:r>
          </a:p>
          <a:p>
            <a:r>
              <a:rPr lang="en-US" sz="1400" b="1" dirty="0"/>
              <a:t>Subgroup Size: </a:t>
            </a:r>
            <a:r>
              <a:rPr lang="en-US" sz="1400" dirty="0"/>
              <a:t>For the variable containing the subgroup sizes. If the subgroup size is constant, you can ignore this drop zone and enter the value in the dialog box. This variable must be numeric.</a:t>
            </a:r>
          </a:p>
          <a:p>
            <a:r>
              <a:rPr lang="en-US" sz="1400" b="1" dirty="0"/>
              <a:t>Time Order Variable (optional): </a:t>
            </a:r>
            <a:r>
              <a:rPr lang="en-US" sz="1400" dirty="0"/>
              <a:t>Use if you have a variable containing the time stamps of the occurrences. This variable can be numeric or date/time.</a:t>
            </a:r>
          </a:p>
          <a:p>
            <a:r>
              <a:rPr lang="en-US" sz="1400" b="1" dirty="0"/>
              <a:t>Stage Variable (optional): </a:t>
            </a:r>
            <a:r>
              <a:rPr lang="en-US" sz="1400" dirty="0"/>
              <a:t>Use if you have a variable identifying different stages (e.g., “before” and “after” an improvement initiative). This variable can be numeric, text, or date/time.</a:t>
            </a:r>
          </a:p>
        </p:txBody>
      </p:sp>
    </p:spTree>
    <p:extLst>
      <p:ext uri="{BB962C8B-B14F-4D97-AF65-F5344CB8AC3E}">
        <p14:creationId xmlns:p14="http://schemas.microsoft.com/office/powerpoint/2010/main" val="2839304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AFB5D-42C4-4AE0-A028-29AEC56B9ABC}"/>
              </a:ext>
            </a:extLst>
          </p:cNvPr>
          <p:cNvSpPr>
            <a:spLocks noGrp="1"/>
          </p:cNvSpPr>
          <p:nvPr>
            <p:ph type="title"/>
          </p:nvPr>
        </p:nvSpPr>
        <p:spPr/>
        <p:txBody>
          <a:bodyPr/>
          <a:lstStyle/>
          <a:p>
            <a:r>
              <a:rPr lang="en-US" dirty="0"/>
              <a:t>p Chart Example</a:t>
            </a:r>
          </a:p>
        </p:txBody>
      </p:sp>
      <p:sp>
        <p:nvSpPr>
          <p:cNvPr id="3" name="Content Placeholder 2">
            <a:extLst>
              <a:ext uri="{FF2B5EF4-FFF2-40B4-BE49-F238E27FC236}">
                <a16:creationId xmlns:a16="http://schemas.microsoft.com/office/drawing/2014/main" id="{B6501CD1-861C-4F26-8F2A-E2075BDDECBF}"/>
              </a:ext>
            </a:extLst>
          </p:cNvPr>
          <p:cNvSpPr>
            <a:spLocks noGrp="1"/>
          </p:cNvSpPr>
          <p:nvPr>
            <p:ph sz="half" idx="1"/>
          </p:nvPr>
        </p:nvSpPr>
        <p:spPr>
          <a:xfrm>
            <a:off x="838200" y="1633112"/>
            <a:ext cx="5173151" cy="4754039"/>
          </a:xfrm>
        </p:spPr>
        <p:txBody>
          <a:bodyPr>
            <a:noAutofit/>
          </a:bodyPr>
          <a:lstStyle/>
          <a:p>
            <a:pPr marL="0" indent="0">
              <a:buNone/>
            </a:pPr>
            <a:r>
              <a:rPr lang="en-US" sz="1400" dirty="0"/>
              <a:t>The data set provided contains a time-order variable (Period), a Data variable (Number Defective) containing the counts of the event, and a Subgroup Size variable containing the subgroup sizes:</a:t>
            </a:r>
          </a:p>
          <a:p>
            <a:r>
              <a:rPr lang="en-US" sz="1400" dirty="0"/>
              <a:t>Click on the data file in the data sources panel and drag </a:t>
            </a:r>
            <a:r>
              <a:rPr lang="en-US" sz="1400" b="1" dirty="0"/>
              <a:t>Number Defective(np) </a:t>
            </a:r>
            <a:r>
              <a:rPr lang="en-US" sz="1400" dirty="0"/>
              <a:t>onto the Data Variable drop zone.</a:t>
            </a:r>
          </a:p>
          <a:p>
            <a:r>
              <a:rPr lang="en-US" sz="1400" dirty="0"/>
              <a:t>Click and drag </a:t>
            </a:r>
            <a:r>
              <a:rPr lang="en-US" sz="1400" b="1" dirty="0"/>
              <a:t>Subgroup Size </a:t>
            </a:r>
            <a:r>
              <a:rPr lang="en-US" sz="1400" dirty="0"/>
              <a:t>onto the Subgroup Size drop zone (alternatively, enter a constant subgroup size in the Subgroup Size text box in the dialog box).</a:t>
            </a:r>
          </a:p>
          <a:p>
            <a:r>
              <a:rPr lang="en-US" sz="1400" dirty="0"/>
              <a:t>Click and drag </a:t>
            </a:r>
            <a:r>
              <a:rPr lang="en-US" sz="1400" b="1" dirty="0"/>
              <a:t>Period </a:t>
            </a:r>
            <a:r>
              <a:rPr lang="en-US" sz="1400" dirty="0"/>
              <a:t>onto the Time Order Variable drop zone.</a:t>
            </a:r>
          </a:p>
          <a:p>
            <a:r>
              <a:rPr lang="en-US" sz="1400" dirty="0"/>
              <a:t>Select any run tests you want to use. By default, only the first test (any point outside control limits) is selected.</a:t>
            </a:r>
          </a:p>
          <a:p>
            <a:r>
              <a:rPr lang="en-US" sz="1400" dirty="0"/>
              <a:t>Click “Continue.”</a:t>
            </a:r>
          </a:p>
        </p:txBody>
      </p:sp>
      <p:pic>
        <p:nvPicPr>
          <p:cNvPr id="10" name="Picture 9" descr="A picture containing food, sitting, drawing&#10;&#10;Description automatically generated">
            <a:extLst>
              <a:ext uri="{FF2B5EF4-FFF2-40B4-BE49-F238E27FC236}">
                <a16:creationId xmlns:a16="http://schemas.microsoft.com/office/drawing/2014/main" id="{0BCEAC74-6194-446B-8B01-EA766B8CC0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13" name="Content Placeholder 12">
            <a:extLst>
              <a:ext uri="{FF2B5EF4-FFF2-40B4-BE49-F238E27FC236}">
                <a16:creationId xmlns:a16="http://schemas.microsoft.com/office/drawing/2014/main" id="{E4D52B3E-5C46-41C7-9B0F-98AD2D3CE678}"/>
              </a:ext>
            </a:extLst>
          </p:cNvPr>
          <p:cNvPicPr>
            <a:picLocks noGrp="1" noChangeAspect="1"/>
          </p:cNvPicPr>
          <p:nvPr>
            <p:ph sz="half" idx="2"/>
          </p:nvPr>
        </p:nvPicPr>
        <p:blipFill>
          <a:blip r:embed="rId4">
            <a:extLst>
              <a:ext uri="{28A0092B-C50C-407E-A947-70E740481C1C}">
                <a14:useLocalDpi xmlns:a14="http://schemas.microsoft.com/office/drawing/2010/main" val="0"/>
              </a:ext>
            </a:extLst>
          </a:blip>
          <a:srcRect/>
          <a:stretch/>
        </p:blipFill>
        <p:spPr>
          <a:xfrm>
            <a:off x="6601639" y="2217444"/>
            <a:ext cx="5222757" cy="2699622"/>
          </a:xfrm>
        </p:spPr>
      </p:pic>
      <p:sp>
        <p:nvSpPr>
          <p:cNvPr id="4" name="TextBox 3">
            <a:hlinkClick r:id="rId5"/>
            <a:extLst>
              <a:ext uri="{FF2B5EF4-FFF2-40B4-BE49-F238E27FC236}">
                <a16:creationId xmlns:a16="http://schemas.microsoft.com/office/drawing/2014/main" id="{A586DED0-4428-40B1-9BFA-EA3E07460CF8}"/>
              </a:ext>
            </a:extLst>
          </p:cNvPr>
          <p:cNvSpPr txBox="1"/>
          <p:nvPr/>
        </p:nvSpPr>
        <p:spPr>
          <a:xfrm>
            <a:off x="9074600" y="1268719"/>
            <a:ext cx="2186850" cy="253916"/>
          </a:xfrm>
          <a:prstGeom prst="rect">
            <a:avLst/>
          </a:prstGeom>
          <a:noFill/>
        </p:spPr>
        <p:txBody>
          <a:bodyPr wrap="square" rtlCol="0">
            <a:spAutoFit/>
          </a:bodyPr>
          <a:lstStyle/>
          <a:p>
            <a:pPr algn="ctr"/>
            <a:r>
              <a:rPr lang="en-US" sz="1050" b="1" dirty="0">
                <a:solidFill>
                  <a:schemeClr val="bg1">
                    <a:lumMod val="50000"/>
                  </a:schemeClr>
                </a:solidFill>
              </a:rPr>
              <a:t>attributecharts_exmpldata.xlsx</a:t>
            </a:r>
          </a:p>
        </p:txBody>
      </p:sp>
      <p:pic>
        <p:nvPicPr>
          <p:cNvPr id="5" name="Picture 4">
            <a:hlinkClick r:id="rId5"/>
            <a:extLst>
              <a:ext uri="{FF2B5EF4-FFF2-40B4-BE49-F238E27FC236}">
                <a16:creationId xmlns:a16="http://schemas.microsoft.com/office/drawing/2014/main" id="{0DD9A215-CABC-4A1A-94DA-E09ACA49CAE5}"/>
              </a:ext>
            </a:extLst>
          </p:cNvPr>
          <p:cNvPicPr>
            <a:picLocks noChangeAspect="1"/>
          </p:cNvPicPr>
          <p:nvPr/>
        </p:nvPicPr>
        <p:blipFill>
          <a:blip r:embed="rId6"/>
          <a:stretch>
            <a:fillRect/>
          </a:stretch>
        </p:blipFill>
        <p:spPr>
          <a:xfrm>
            <a:off x="8982250" y="787093"/>
            <a:ext cx="2371550" cy="481626"/>
          </a:xfrm>
          <a:prstGeom prst="rect">
            <a:avLst/>
          </a:prstGeom>
        </p:spPr>
      </p:pic>
    </p:spTree>
    <p:extLst>
      <p:ext uri="{BB962C8B-B14F-4D97-AF65-F5344CB8AC3E}">
        <p14:creationId xmlns:p14="http://schemas.microsoft.com/office/powerpoint/2010/main" val="1006844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10E3BFC0-082D-43D2-A179-0FD882CC6127}"/>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rcRect/>
          <a:stretch/>
        </p:blipFill>
        <p:spPr>
          <a:xfrm>
            <a:off x="1355961" y="1293557"/>
            <a:ext cx="9480077" cy="4978926"/>
          </a:xfrm>
        </p:spPr>
      </p:pic>
      <p:sp>
        <p:nvSpPr>
          <p:cNvPr id="2" name="Title 1">
            <a:extLst>
              <a:ext uri="{FF2B5EF4-FFF2-40B4-BE49-F238E27FC236}">
                <a16:creationId xmlns:a16="http://schemas.microsoft.com/office/drawing/2014/main" id="{F62485E8-89F8-476E-9E1C-77EE1818E17E}"/>
              </a:ext>
            </a:extLst>
          </p:cNvPr>
          <p:cNvSpPr>
            <a:spLocks noGrp="1"/>
          </p:cNvSpPr>
          <p:nvPr>
            <p:ph type="title"/>
          </p:nvPr>
        </p:nvSpPr>
        <p:spPr/>
        <p:txBody>
          <a:bodyPr/>
          <a:lstStyle/>
          <a:p>
            <a:r>
              <a:rPr lang="en-US" dirty="0"/>
              <a:t>p Chart Example Output</a:t>
            </a:r>
          </a:p>
        </p:txBody>
      </p:sp>
      <p:pic>
        <p:nvPicPr>
          <p:cNvPr id="7" name="Picture 6" descr="A picture containing food, sitting, drawing&#10;&#10;Description automatically generated">
            <a:extLst>
              <a:ext uri="{FF2B5EF4-FFF2-40B4-BE49-F238E27FC236}">
                <a16:creationId xmlns:a16="http://schemas.microsoft.com/office/drawing/2014/main" id="{9BB2B4F2-2F9F-4AC7-8E7B-CEB9F3BD62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spTree>
    <p:extLst>
      <p:ext uri="{BB962C8B-B14F-4D97-AF65-F5344CB8AC3E}">
        <p14:creationId xmlns:p14="http://schemas.microsoft.com/office/powerpoint/2010/main" val="11945033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359</TotalTime>
  <Words>761</Words>
  <Application>Microsoft Office PowerPoint</Application>
  <PresentationFormat>Widescreen</PresentationFormat>
  <Paragraphs>50</Paragraphs>
  <Slides>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Open Sans</vt:lpstr>
      <vt:lpstr>Office Theme</vt:lpstr>
      <vt:lpstr>Attribute Control Charts (p Chart)</vt:lpstr>
      <vt:lpstr>Using EngineRoom</vt:lpstr>
      <vt:lpstr>Using EngineRoom</vt:lpstr>
      <vt:lpstr>Using EngineRoom</vt:lpstr>
      <vt:lpstr>p Chart Example</vt:lpstr>
      <vt:lpstr>p Chart Example Output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Gauge R&amp;R</dc:title>
  <dc:creator>Katie Wenner</dc:creator>
  <cp:lastModifiedBy>Katie Wenner</cp:lastModifiedBy>
  <cp:revision>45</cp:revision>
  <dcterms:created xsi:type="dcterms:W3CDTF">2020-09-22T21:11:07Z</dcterms:created>
  <dcterms:modified xsi:type="dcterms:W3CDTF">2020-10-30T21:28:30Z</dcterms:modified>
</cp:coreProperties>
</file>