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48" d="100"/>
          <a:sy n="48" d="100"/>
        </p:scale>
        <p:origin x="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Note</a:t>
            </a:r>
            <a:r>
              <a:rPr lang="en-US" b="0" i="0" dirty="0">
                <a:solidFill>
                  <a:srgbClr val="000000"/>
                </a:solidFill>
                <a:effectLst/>
                <a:latin typeface="Open Sans" panose="020B0606030504020204" pitchFamily="34" charset="0"/>
              </a:rPr>
              <a:t>: </a:t>
            </a:r>
          </a:p>
          <a:p>
            <a:r>
              <a:rPr lang="en-US" b="0" i="0" dirty="0">
                <a:solidFill>
                  <a:srgbClr val="000000"/>
                </a:solidFill>
                <a:effectLst/>
                <a:latin typeface="Open Sans" panose="020B0606030504020204" pitchFamily="34" charset="0"/>
              </a:rPr>
              <a:t>The chart demonstration below has the </a:t>
            </a:r>
            <a:r>
              <a:rPr lang="en-US" b="1" i="0" dirty="0">
                <a:solidFill>
                  <a:srgbClr val="000000"/>
                </a:solidFill>
                <a:effectLst/>
                <a:latin typeface="Open Sans" panose="020B0606030504020204" pitchFamily="34" charset="0"/>
              </a:rPr>
              <a:t>Guided Mode</a:t>
            </a:r>
            <a:r>
              <a:rPr lang="en-US" b="0" i="0" dirty="0">
                <a:solidFill>
                  <a:srgbClr val="000000"/>
                </a:solidFill>
                <a:effectLst/>
                <a:latin typeface="Open Sans" panose="020B0606030504020204" pitchFamily="34" charset="0"/>
              </a:rPr>
              <a:t> disabled so it combines some steps in one dialog box. You can enable or disable Guided Mode from the User menu on the top right of the EngineRoom workspace.</a:t>
            </a:r>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a:t>
            </a:r>
          </a:p>
          <a:p>
            <a:pPr marL="171450" indent="-171450">
              <a:buFont typeface="Arial" panose="020B0604020202020204" pitchFamily="34" charset="0"/>
              <a:buChar char="•"/>
            </a:pPr>
            <a:r>
              <a:rPr lang="en-US" sz="1200" dirty="0"/>
              <a:t>If you have a Stage variable (e.g., “before” and “after” stages or different years identified), the control limits are calculated separately for each stage by default unless you turn on the “Use first stage limits for entire chart” option.</a:t>
            </a:r>
          </a:p>
          <a:p>
            <a:pPr marL="171450" indent="-171450">
              <a:buFont typeface="Arial" panose="020B0604020202020204" pitchFamily="34" charset="0"/>
              <a:buChar char="•"/>
            </a:pPr>
            <a:r>
              <a:rPr lang="en-US" sz="1200" dirty="0"/>
              <a:t>Select the run tests you want to use. By default, only the first test (any point outside control limits) is selected.</a:t>
            </a:r>
          </a:p>
          <a:p>
            <a:endParaRPr lang="en-US" b="1"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np Chart output includes the control chart and a table listing the values of the upper and lower control limits, as well as the average number of defectives</a:t>
            </a:r>
          </a:p>
          <a:p>
            <a:endParaRPr lang="en-US" dirty="0"/>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any of the previously selected settings (first stage limits, subgroup size value or run tests).</a:t>
            </a:r>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edia.moresteam.com/university/tutorials/nonint/new/attr_charts.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media.moresteam.com/university/downloads/attributecharts_exmpldata.xlsx"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(np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np Chart to assess trends and patterns in counts of binary events (e.g., successes, failures, defectives) over time.</a:t>
            </a:r>
          </a:p>
          <a:p>
            <a:pPr marL="0" indent="0">
              <a:buNone/>
            </a:pPr>
            <a:r>
              <a:rPr lang="en-US" sz="1600" b="0" i="0" dirty="0">
                <a:solidFill>
                  <a:srgbClr val="000000"/>
                </a:solidFill>
                <a:effectLst/>
                <a:latin typeface="+mj-lt"/>
              </a:rPr>
              <a:t>The np Chart plots the counts of events in subgroups of constant size and calculates control limits based on the binomial distribution (this distribution assumes each event has only two possible outcomes – for instance, pass or fail).</a:t>
            </a:r>
          </a:p>
          <a:p>
            <a:pPr marL="0" indent="0">
              <a:buNone/>
            </a:pPr>
            <a:endParaRPr lang="en-US" sz="1600" b="0" i="0" dirty="0">
              <a:solidFill>
                <a:srgbClr val="000000"/>
              </a:solidFill>
              <a:effectLst/>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781972"/>
            <a:ext cx="5153091" cy="2711862"/>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39173"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hlinkClick r:id="rId4">
                  <a:extLst>
                    <a:ext uri="{A12FA001-AC4F-418D-AE19-62706E023703}">
                      <ahyp:hlinkClr xmlns:ahyp="http://schemas.microsoft.com/office/drawing/2018/hyperlinkcolor" val="tx"/>
                    </a:ext>
                  </a:extLst>
                </a:hlinkClick>
              </a:rPr>
              <a:t>https://media.moresteam.com/university/tutorials/nonint/new/attr_charts.mp4</a:t>
            </a:r>
            <a:endParaRPr lang="en-US" sz="1100" dirty="0">
              <a:solidFill>
                <a:schemeClr val="bg1">
                  <a:lumMod val="65000"/>
                </a:schemeClr>
              </a:solidFill>
            </a:endParaRPr>
          </a:p>
        </p:txBody>
      </p:sp>
      <p:pic>
        <p:nvPicPr>
          <p:cNvPr id="7" name="Picture 6">
            <a:extLst>
              <a:ext uri="{FF2B5EF4-FFF2-40B4-BE49-F238E27FC236}">
                <a16:creationId xmlns:a16="http://schemas.microsoft.com/office/drawing/2014/main" id="{D7F8FDB6-30BE-40D1-9C47-FD411AB8E495}"/>
              </a:ext>
            </a:extLst>
          </p:cNvPr>
          <p:cNvPicPr>
            <a:picLocks noChangeAspect="1"/>
          </p:cNvPicPr>
          <p:nvPr/>
        </p:nvPicPr>
        <p:blipFill>
          <a:blip r:embed="rId6"/>
          <a:stretch>
            <a:fillRect/>
          </a:stretch>
        </p:blipFill>
        <p:spPr>
          <a:xfrm>
            <a:off x="7404804" y="2119244"/>
            <a:ext cx="3476132" cy="2374590"/>
          </a:xfrm>
          <a:prstGeom prst="rect">
            <a:avLst/>
          </a:prstGeom>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np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4"/>
            <a:ext cx="4648199" cy="4278700"/>
          </a:xfrm>
        </p:spPr>
        <p:txBody>
          <a:bodyPr>
            <a:normAutofit/>
          </a:bodyPr>
          <a:lstStyle/>
          <a:p>
            <a:pPr marL="0" indent="0">
              <a:buNone/>
            </a:pPr>
            <a:r>
              <a:rPr lang="en-US" sz="1400" dirty="0"/>
              <a:t>To use the np Chart, collect data on at least 20 subgroups, each of which is composed of items categorized as “yes” or “no.”</a:t>
            </a:r>
          </a:p>
          <a:p>
            <a:pPr marL="0" indent="0">
              <a:buNone/>
            </a:pPr>
            <a:endParaRPr lang="en-US" sz="1400" dirty="0"/>
          </a:p>
          <a:p>
            <a:pPr marL="0" indent="0">
              <a:buNone/>
            </a:pPr>
            <a:r>
              <a:rPr lang="en-US" sz="1400" dirty="0"/>
              <a:t>There are three “drop zones” attached to the study:</a:t>
            </a:r>
          </a:p>
          <a:p>
            <a:r>
              <a:rPr lang="en-US" sz="1400" b="1" dirty="0"/>
              <a:t>Data Variable (required): </a:t>
            </a:r>
            <a:r>
              <a:rPr lang="en-US" sz="1400" dirty="0"/>
              <a:t>For the “number of occurrences” variable. This variable must be numeric.</a:t>
            </a:r>
          </a:p>
          <a:p>
            <a:r>
              <a:rPr lang="en-US" sz="1400" b="1" dirty="0"/>
              <a:t>Time Order Variable (optional): </a:t>
            </a:r>
            <a:r>
              <a:rPr lang="en-US" sz="1400" dirty="0"/>
              <a:t>Use if you have a variable containing the occurrences’ time stamps.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141713" y="1337553"/>
            <a:ext cx="5048537" cy="4182893"/>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np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4754039"/>
          </a:xfrm>
        </p:spPr>
        <p:txBody>
          <a:bodyPr>
            <a:noAutofit/>
          </a:bodyPr>
          <a:lstStyle/>
          <a:p>
            <a:pPr marL="0" indent="0">
              <a:buNone/>
            </a:pPr>
            <a:r>
              <a:rPr lang="en-US" sz="1400" dirty="0"/>
              <a:t>The data are the counts of the “yes” or “no” events in each subgroup. The data should resemble the image below, with counts of the event in one column and an optional variable corresponding to the time ordering of the subgroups in another. </a:t>
            </a:r>
          </a:p>
          <a:p>
            <a:pPr marL="0" indent="0">
              <a:buNone/>
            </a:pPr>
            <a:r>
              <a:rPr lang="en-US" sz="1400" dirty="0"/>
              <a:t>Because this chart assumes a constant subgroup size, </a:t>
            </a:r>
            <a:r>
              <a:rPr lang="en-US" sz="1400" b="1" dirty="0"/>
              <a:t>you do not need a Subgroup Size column</a:t>
            </a:r>
            <a:r>
              <a:rPr lang="en-US" sz="1400" dirty="0"/>
              <a:t>. You can simply enter the constant size in the dialog box where indicated:</a:t>
            </a:r>
          </a:p>
          <a:p>
            <a:r>
              <a:rPr lang="en-US" sz="1400" dirty="0"/>
              <a:t>Click on the data file in the data sources panel and drag </a:t>
            </a:r>
            <a:r>
              <a:rPr lang="en-US" sz="1400" b="1" dirty="0"/>
              <a:t>Number Defective </a:t>
            </a:r>
            <a:r>
              <a:rPr lang="en-US" sz="1400" dirty="0"/>
              <a:t>onto the Data Variable drop zone.</a:t>
            </a:r>
          </a:p>
          <a:p>
            <a:r>
              <a:rPr lang="en-US" sz="1400" dirty="0"/>
              <a:t>Click and drag </a:t>
            </a:r>
            <a:r>
              <a:rPr lang="en-US" sz="1400" b="1" dirty="0"/>
              <a:t>Period</a:t>
            </a:r>
            <a:r>
              <a:rPr lang="en-US" sz="1400" dirty="0"/>
              <a:t> onto the Time Order Variable drop zone.</a:t>
            </a:r>
          </a:p>
          <a:p>
            <a:r>
              <a:rPr lang="en-US" sz="1400" b="1" dirty="0"/>
              <a:t>Enter the constant subgroup size (100) </a:t>
            </a:r>
            <a:r>
              <a:rPr lang="en-US" sz="1400" dirty="0"/>
              <a:t>into the text box provided:</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641085" y="1436318"/>
            <a:ext cx="5143864" cy="4261875"/>
          </a:xfrm>
        </p:spPr>
      </p:pic>
      <p:pic>
        <p:nvPicPr>
          <p:cNvPr id="7" name="Picture 6">
            <a:extLst>
              <a:ext uri="{FF2B5EF4-FFF2-40B4-BE49-F238E27FC236}">
                <a16:creationId xmlns:a16="http://schemas.microsoft.com/office/drawing/2014/main" id="{4E315B1D-BA52-459A-82B6-34B3115B937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424775" y="4622619"/>
            <a:ext cx="3035857" cy="1624717"/>
          </a:xfrm>
          <a:prstGeom prst="rect">
            <a:avLst/>
          </a:prstGeom>
        </p:spPr>
      </p:pic>
      <p:sp>
        <p:nvSpPr>
          <p:cNvPr id="4" name="TextBox 3">
            <a:hlinkClick r:id="rId6"/>
            <a:extLst>
              <a:ext uri="{FF2B5EF4-FFF2-40B4-BE49-F238E27FC236}">
                <a16:creationId xmlns:a16="http://schemas.microsoft.com/office/drawing/2014/main" id="{A586DED0-4428-40B1-9BFA-EA3E07460CF8}"/>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attributecharts_exmpldata.xlsx</a:t>
            </a:r>
          </a:p>
        </p:txBody>
      </p:sp>
      <p:pic>
        <p:nvPicPr>
          <p:cNvPr id="5" name="Picture 4">
            <a:hlinkClick r:id="rId6"/>
            <a:extLst>
              <a:ext uri="{FF2B5EF4-FFF2-40B4-BE49-F238E27FC236}">
                <a16:creationId xmlns:a16="http://schemas.microsoft.com/office/drawing/2014/main" id="{0DD9A215-CABC-4A1A-94DA-E09ACA49CAE5}"/>
              </a:ext>
            </a:extLst>
          </p:cNvPr>
          <p:cNvPicPr>
            <a:picLocks noChangeAspect="1"/>
          </p:cNvPicPr>
          <p:nvPr/>
        </p:nvPicPr>
        <p:blipFill>
          <a:blip r:embed="rId7"/>
          <a:stretch>
            <a:fillRect/>
          </a:stretch>
        </p:blipFill>
        <p:spPr>
          <a:xfrm>
            <a:off x="8982250" y="787093"/>
            <a:ext cx="2371550" cy="481626"/>
          </a:xfrm>
          <a:prstGeom prst="rect">
            <a:avLst/>
          </a:prstGeom>
        </p:spPr>
      </p:pic>
      <p:sp>
        <p:nvSpPr>
          <p:cNvPr id="6" name="Rectangle 5">
            <a:extLst>
              <a:ext uri="{FF2B5EF4-FFF2-40B4-BE49-F238E27FC236}">
                <a16:creationId xmlns:a16="http://schemas.microsoft.com/office/drawing/2014/main" id="{D4F918A6-498F-4908-A151-D7C571023B6E}"/>
              </a:ext>
            </a:extLst>
          </p:cNvPr>
          <p:cNvSpPr/>
          <p:nvPr/>
        </p:nvSpPr>
        <p:spPr>
          <a:xfrm>
            <a:off x="5909480" y="4830588"/>
            <a:ext cx="551151" cy="246379"/>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EC5BD5D1-BBA8-41EB-AF5E-CF9CBDBC37B9}"/>
              </a:ext>
            </a:extLst>
          </p:cNvPr>
          <p:cNvCxnSpPr>
            <a:cxnSpLocks/>
          </p:cNvCxnSpPr>
          <p:nvPr/>
        </p:nvCxnSpPr>
        <p:spPr>
          <a:xfrm flipV="1">
            <a:off x="6590626" y="3299347"/>
            <a:ext cx="2130293" cy="1598049"/>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15" name="Rectangle 14">
            <a:extLst>
              <a:ext uri="{FF2B5EF4-FFF2-40B4-BE49-F238E27FC236}">
                <a16:creationId xmlns:a16="http://schemas.microsoft.com/office/drawing/2014/main" id="{6498438F-6055-4C67-9C43-F3CE3AE814C2}"/>
              </a:ext>
            </a:extLst>
          </p:cNvPr>
          <p:cNvSpPr/>
          <p:nvPr/>
        </p:nvSpPr>
        <p:spPr>
          <a:xfrm>
            <a:off x="8883209" y="3142398"/>
            <a:ext cx="1401827" cy="313898"/>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np Chart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4" name="Picture 3">
            <a:extLst>
              <a:ext uri="{FF2B5EF4-FFF2-40B4-BE49-F238E27FC236}">
                <a16:creationId xmlns:a16="http://schemas.microsoft.com/office/drawing/2014/main" id="{90D55D5F-9D30-4F4D-B32F-CF40A55B9028}"/>
              </a:ext>
            </a:extLst>
          </p:cNvPr>
          <p:cNvPicPr>
            <a:picLocks noChangeAspect="1"/>
          </p:cNvPicPr>
          <p:nvPr/>
        </p:nvPicPr>
        <p:blipFill>
          <a:blip r:embed="rId4"/>
          <a:stretch>
            <a:fillRect/>
          </a:stretch>
        </p:blipFill>
        <p:spPr>
          <a:xfrm>
            <a:off x="2099700" y="1260264"/>
            <a:ext cx="8210993" cy="5074275"/>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601</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Open Sans</vt:lpstr>
      <vt:lpstr>Office Theme</vt:lpstr>
      <vt:lpstr>Attribute Control Charts (np Chart)</vt:lpstr>
      <vt:lpstr>Using EngineRoom</vt:lpstr>
      <vt:lpstr>Using EngineRoom</vt:lpstr>
      <vt:lpstr>np Chart Example</vt:lpstr>
      <vt:lpstr>np Chart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41</cp:revision>
  <dcterms:created xsi:type="dcterms:W3CDTF">2020-09-22T21:11:07Z</dcterms:created>
  <dcterms:modified xsi:type="dcterms:W3CDTF">2021-12-17T16:11:40Z</dcterms:modified>
</cp:coreProperties>
</file>