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261" r:id="rId3"/>
    <p:sldId id="262" r:id="rId4"/>
    <p:sldId id="263" r:id="rId5"/>
    <p:sldId id="265" r:id="rId6"/>
    <p:sldId id="266" r:id="rId7"/>
    <p:sldId id="267"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33B"/>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77530" autoAdjust="0"/>
  </p:normalViewPr>
  <p:slideViewPr>
    <p:cSldViewPr snapToGrid="0">
      <p:cViewPr>
        <p:scale>
          <a:sx n="46" d="100"/>
          <a:sy n="46" d="100"/>
        </p:scale>
        <p:origin x="40" y="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11/16/2021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Rare-event charting poses a dilemma when using an attribute chart (np, p, c, or u). This is because these charts are not sensitive to out-of-control conditions when the average count of such occurrences falls below one per sample (as is the case with extremely rare events).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An </a:t>
            </a:r>
            <a:r>
              <a:rPr lang="en-US" b="0" dirty="0" err="1"/>
              <a:t>XmR</a:t>
            </a:r>
            <a:r>
              <a:rPr lang="en-US" b="0" dirty="0"/>
              <a:t> Chart sometimes can be used to monitor rare events by charting the rate of occurrences per time period (1/the number of occurrences in a month) rather than the number of occurrences in that time period.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algn="l"/>
            <a:r>
              <a:rPr lang="en-US" b="0" i="0" dirty="0">
                <a:solidFill>
                  <a:srgbClr val="000000"/>
                </a:solidFill>
                <a:effectLst/>
                <a:latin typeface="Open Sans" panose="020B0606030504020204" pitchFamily="34" charset="0"/>
              </a:rPr>
              <a:t>The g Chart, developed in response to the limitation of attribute charts, provides information on the number of time units (e.g., days) between rare events. Focusing on the time between the rare events instead of the number of occurrences can help diminish their recurrence frequency by analyzing special-cause and common-cause variation. This focus also can help evaluate whether an implemented improvement step is working. The chart will flag a downward trend in the “time between events,” indicating the intervals between successive events have become smaller and the events are occurring more frequently than expected. The chart also will flag a data point that falls above the upper control limit, indicating the interval between successive events has increased. Such a trend would suggest an improvement in the process.</a:t>
            </a:r>
          </a:p>
          <a:p>
            <a:pPr algn="l"/>
            <a:r>
              <a:rPr lang="en-US" b="1" i="0" dirty="0">
                <a:solidFill>
                  <a:srgbClr val="000000"/>
                </a:solidFill>
                <a:effectLst/>
                <a:latin typeface="Open Sans" panose="020B0606030504020204" pitchFamily="34" charset="0"/>
              </a:rPr>
              <a:t>Note</a:t>
            </a:r>
            <a:r>
              <a:rPr lang="en-US" b="0" i="0" dirty="0">
                <a:solidFill>
                  <a:srgbClr val="000000"/>
                </a:solidFill>
                <a:effectLst/>
                <a:latin typeface="Open Sans" panose="020B0606030504020204" pitchFamily="34" charset="0"/>
              </a:rPr>
              <a:t>:</a:t>
            </a:r>
          </a:p>
          <a:p>
            <a:pPr algn="l">
              <a:buFont typeface="Arial" panose="020B0604020202020204" pitchFamily="34" charset="0"/>
              <a:buChar char="•"/>
            </a:pPr>
            <a:r>
              <a:rPr lang="en-US" b="0" i="0" dirty="0">
                <a:solidFill>
                  <a:srgbClr val="000000"/>
                </a:solidFill>
                <a:effectLst/>
                <a:latin typeface="Open Sans" panose="020B0606030504020204" pitchFamily="34" charset="0"/>
              </a:rPr>
              <a:t>The “g” in g Chart stands for “geometric” because the number of normal events between nonconforming or rare incidents is represented by a geometric distribution.</a:t>
            </a:r>
          </a:p>
          <a:p>
            <a:pPr algn="l">
              <a:buFont typeface="Arial" panose="020B0604020202020204" pitchFamily="34" charset="0"/>
              <a:buChar char="•"/>
            </a:pPr>
            <a:r>
              <a:rPr lang="en-US" b="0" i="0" dirty="0">
                <a:solidFill>
                  <a:srgbClr val="000000"/>
                </a:solidFill>
                <a:effectLst/>
                <a:latin typeface="Open Sans" panose="020B0606030504020204" pitchFamily="34" charset="0"/>
              </a:rPr>
              <a:t>Use caution while employing this chart as it assumes the rare events come from a single system of causes. Measuring the intervals between events that come from different cause systems will render the chart useless. This is because an out-of-control point will only denote concurrency of the events from those different/independent systems and will not provide any insight into how to prevent their occurrence.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274104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Open Sans" panose="020B0606030504020204" pitchFamily="34" charset="0"/>
              </a:rPr>
              <a:t>Note</a:t>
            </a:r>
            <a:r>
              <a:rPr lang="en-US" b="0" i="0" dirty="0">
                <a:solidFill>
                  <a:srgbClr val="000000"/>
                </a:solidFill>
                <a:effectLst/>
                <a:latin typeface="Open Sans" panose="020B0606030504020204" pitchFamily="34" charset="0"/>
              </a:rPr>
              <a:t>: </a:t>
            </a:r>
          </a:p>
          <a:p>
            <a:r>
              <a:rPr lang="en-US" b="0" i="0" dirty="0">
                <a:solidFill>
                  <a:srgbClr val="000000"/>
                </a:solidFill>
                <a:effectLst/>
                <a:latin typeface="Open Sans" panose="020B0606030504020204" pitchFamily="34" charset="0"/>
              </a:rPr>
              <a:t>The chart demonstration below has the </a:t>
            </a:r>
            <a:r>
              <a:rPr lang="en-US" b="1" i="0" dirty="0">
                <a:solidFill>
                  <a:srgbClr val="000000"/>
                </a:solidFill>
                <a:effectLst/>
                <a:latin typeface="Open Sans" panose="020B0606030504020204" pitchFamily="34" charset="0"/>
              </a:rPr>
              <a:t>Guided Mode</a:t>
            </a:r>
            <a:r>
              <a:rPr lang="en-US" b="0" i="0" dirty="0">
                <a:solidFill>
                  <a:srgbClr val="000000"/>
                </a:solidFill>
                <a:effectLst/>
                <a:latin typeface="Open Sans" panose="020B0606030504020204" pitchFamily="34" charset="0"/>
              </a:rPr>
              <a:t> disabled so it combines some steps in one dialog box. You can enable or disable Guided Mode from the User menu on the top right of the EngineRoom workspace.</a:t>
            </a:r>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169781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3202690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a:t>
            </a:r>
          </a:p>
          <a:p>
            <a:r>
              <a:rPr lang="en-US" dirty="0"/>
              <a:t>The g Chart output includes the control chart and a table listing the values of the upper and lower control limits, the average number of doses between errors, and an estimated probability of the medication error</a:t>
            </a:r>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124021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a:t>
            </a:r>
          </a:p>
          <a:p>
            <a:r>
              <a:rPr lang="en-US" dirty="0"/>
              <a:t>The g Chart output is the same as before (because it is plotting the same data in a different format)</a:t>
            </a:r>
          </a:p>
        </p:txBody>
      </p:sp>
      <p:sp>
        <p:nvSpPr>
          <p:cNvPr id="4" name="Slide Number Placeholder 3"/>
          <p:cNvSpPr>
            <a:spLocks noGrp="1"/>
          </p:cNvSpPr>
          <p:nvPr>
            <p:ph type="sldNum" sz="quarter" idx="5"/>
          </p:nvPr>
        </p:nvSpPr>
        <p:spPr/>
        <p:txBody>
          <a:bodyPr/>
          <a:lstStyle/>
          <a:p>
            <a:fld id="{57187927-3E4B-4800-B469-7E8E4F2BE502}" type="slidenum">
              <a:rPr lang="en-US" smtClean="0"/>
              <a:t>6</a:t>
            </a:fld>
            <a:endParaRPr lang="en-US"/>
          </a:p>
        </p:txBody>
      </p:sp>
    </p:spTree>
    <p:extLst>
      <p:ext uri="{BB962C8B-B14F-4D97-AF65-F5344CB8AC3E}">
        <p14:creationId xmlns:p14="http://schemas.microsoft.com/office/powerpoint/2010/main" val="2983729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7</a:t>
            </a:fld>
            <a:endParaRPr lang="en-US"/>
          </a:p>
        </p:txBody>
      </p:sp>
    </p:spTree>
    <p:extLst>
      <p:ext uri="{BB962C8B-B14F-4D97-AF65-F5344CB8AC3E}">
        <p14:creationId xmlns:p14="http://schemas.microsoft.com/office/powerpoint/2010/main" val="399754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a:t>
            </a:r>
          </a:p>
          <a:p>
            <a:r>
              <a:rPr lang="en-US" dirty="0"/>
              <a:t>To edit the chart, click on the plotted points or lines and select the options for thickness, color, and style.</a:t>
            </a:r>
          </a:p>
          <a:p>
            <a:r>
              <a:rPr lang="en-US" dirty="0"/>
              <a:t>Select the graph setup button on the top right above the graph to change any of the previously selected settings.</a:t>
            </a:r>
          </a:p>
        </p:txBody>
      </p:sp>
      <p:sp>
        <p:nvSpPr>
          <p:cNvPr id="4" name="Slide Number Placeholder 3"/>
          <p:cNvSpPr>
            <a:spLocks noGrp="1"/>
          </p:cNvSpPr>
          <p:nvPr>
            <p:ph type="sldNum" sz="quarter" idx="5"/>
          </p:nvPr>
        </p:nvSpPr>
        <p:spPr/>
        <p:txBody>
          <a:bodyPr/>
          <a:lstStyle/>
          <a:p>
            <a:fld id="{57187927-3E4B-4800-B469-7E8E4F2BE502}" type="slidenum">
              <a:rPr lang="en-US" smtClean="0"/>
              <a:t>8</a:t>
            </a:fld>
            <a:endParaRPr lang="en-US"/>
          </a:p>
        </p:txBody>
      </p:sp>
    </p:spTree>
    <p:extLst>
      <p:ext uri="{BB962C8B-B14F-4D97-AF65-F5344CB8AC3E}">
        <p14:creationId xmlns:p14="http://schemas.microsoft.com/office/powerpoint/2010/main" val="2563474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a:t>
            </a:r>
          </a:p>
          <a:p>
            <a:r>
              <a:rPr lang="en-US" dirty="0"/>
              <a:t>To edit the chart, click on the plotted points or lines and select the options for thickness, color, and style.</a:t>
            </a:r>
          </a:p>
          <a:p>
            <a:r>
              <a:rPr lang="en-US" dirty="0"/>
              <a:t>Select the graph setup button on the top right above the graph to change any of the previously selected settings.</a:t>
            </a:r>
          </a:p>
        </p:txBody>
      </p:sp>
      <p:sp>
        <p:nvSpPr>
          <p:cNvPr id="4" name="Slide Number Placeholder 3"/>
          <p:cNvSpPr>
            <a:spLocks noGrp="1"/>
          </p:cNvSpPr>
          <p:nvPr>
            <p:ph type="sldNum" sz="quarter" idx="5"/>
          </p:nvPr>
        </p:nvSpPr>
        <p:spPr/>
        <p:txBody>
          <a:bodyPr/>
          <a:lstStyle/>
          <a:p>
            <a:fld id="{57187927-3E4B-4800-B469-7E8E4F2BE502}" type="slidenum">
              <a:rPr lang="en-US" smtClean="0"/>
              <a:t>9</a:t>
            </a:fld>
            <a:endParaRPr lang="en-US"/>
          </a:p>
        </p:txBody>
      </p:sp>
    </p:spTree>
    <p:extLst>
      <p:ext uri="{BB962C8B-B14F-4D97-AF65-F5344CB8AC3E}">
        <p14:creationId xmlns:p14="http://schemas.microsoft.com/office/powerpoint/2010/main" val="813920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11/16/2021</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11/16/2021</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11/16/2021</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11/16/2021</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11/16/2021</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11/16/2021</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11/16/2021</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11/16/2021</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11/16/2021</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11/16/2021</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11/16/2021</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11/16/2021</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s://media.moresteam.com/university/tutorials/nonint/new/gcharts.mp4" TargetMode="External"/><Relationship Id="rId5" Type="http://schemas.openxmlformats.org/officeDocument/2006/relationships/image" Target="../media/image2.png"/><Relationship Id="rId4" Type="http://schemas.openxmlformats.org/officeDocument/2006/relationships/hyperlink" Target="https://media.moresteam.com/university/tutorials/nonint/new/attr_charts.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Attribute Control Charts (g Chart)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199" y="1502228"/>
            <a:ext cx="5153091" cy="4833257"/>
          </a:xfrm>
        </p:spPr>
        <p:txBody>
          <a:bodyPr>
            <a:normAutofit/>
          </a:bodyPr>
          <a:lstStyle/>
          <a:p>
            <a:pPr marL="0" indent="0">
              <a:buNone/>
            </a:pPr>
            <a:r>
              <a:rPr lang="en-US" dirty="0"/>
              <a:t>When to use this tool</a:t>
            </a:r>
          </a:p>
          <a:p>
            <a:pPr marL="0" indent="0">
              <a:buNone/>
            </a:pPr>
            <a:r>
              <a:rPr lang="en-US" sz="1600" b="0" i="0" dirty="0">
                <a:solidFill>
                  <a:srgbClr val="000000"/>
                </a:solidFill>
                <a:effectLst/>
                <a:latin typeface="+mj-lt"/>
              </a:rPr>
              <a:t>Use the g Chart to monitor the number of opportunities or units (e.g., days, hours) between </a:t>
            </a:r>
            <a:r>
              <a:rPr lang="en-US" sz="1600" b="1" i="0" dirty="0">
                <a:solidFill>
                  <a:srgbClr val="000000"/>
                </a:solidFill>
                <a:effectLst/>
                <a:latin typeface="+mj-lt"/>
              </a:rPr>
              <a:t>rarely occurring events</a:t>
            </a:r>
            <a:r>
              <a:rPr lang="en-US" sz="1600" b="0" i="0" dirty="0">
                <a:solidFill>
                  <a:srgbClr val="000000"/>
                </a:solidFill>
                <a:effectLst/>
                <a:latin typeface="+mj-lt"/>
              </a:rPr>
              <a:t> such as on-the-job injuries or surgical failures. As an example, you might track the number of days between infection outbreaks or invoice error occurrences.</a:t>
            </a:r>
          </a:p>
          <a:p>
            <a:pPr marL="0" indent="0">
              <a:buNone/>
            </a:pPr>
            <a:endParaRPr lang="en-US" sz="1600" b="0" i="0" dirty="0">
              <a:solidFill>
                <a:srgbClr val="000000"/>
              </a:solidFill>
              <a:effectLst/>
              <a:latin typeface="+mj-lt"/>
            </a:endParaRPr>
          </a:p>
          <a:p>
            <a:pPr marL="0" indent="0">
              <a:buNone/>
            </a:pPr>
            <a:r>
              <a:rPr lang="en-US" sz="1600" b="0" i="0" dirty="0">
                <a:solidFill>
                  <a:srgbClr val="000000"/>
                </a:solidFill>
                <a:effectLst/>
                <a:latin typeface="+mj-lt"/>
              </a:rPr>
              <a:t>An event can be characterized as rare when one or more of these conditions exists:</a:t>
            </a:r>
          </a:p>
          <a:p>
            <a:r>
              <a:rPr lang="en-US" sz="1600" b="0" i="0" dirty="0">
                <a:solidFill>
                  <a:srgbClr val="000000"/>
                </a:solidFill>
                <a:effectLst/>
                <a:latin typeface="+mj-lt"/>
              </a:rPr>
              <a:t>More than 20% of the samples yield a count (events occurring in those samples) of zero.</a:t>
            </a:r>
          </a:p>
          <a:p>
            <a:r>
              <a:rPr lang="en-US" sz="1600" b="0" i="0" dirty="0">
                <a:solidFill>
                  <a:srgbClr val="000000"/>
                </a:solidFill>
                <a:effectLst/>
                <a:latin typeface="+mj-lt"/>
              </a:rPr>
              <a:t>The denominator of a typical count-based control chart is so large that the control limits are extremely close to the average.</a:t>
            </a:r>
          </a:p>
          <a:p>
            <a:r>
              <a:rPr lang="en-US" sz="1600" b="0" i="0" dirty="0">
                <a:solidFill>
                  <a:srgbClr val="000000"/>
                </a:solidFill>
                <a:effectLst/>
                <a:latin typeface="+mj-lt"/>
              </a:rPr>
              <a:t>The lower control limit (LCL) is missing.</a:t>
            </a:r>
            <a:endParaRPr lang="en-US" sz="1600" dirty="0">
              <a:latin typeface="+mj-lt"/>
            </a:endParaRP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9" name="Content Placeholder 8">
            <a:hlinkClick r:id="rId4"/>
            <a:extLst>
              <a:ext uri="{FF2B5EF4-FFF2-40B4-BE49-F238E27FC236}">
                <a16:creationId xmlns:a16="http://schemas.microsoft.com/office/drawing/2014/main" id="{B89E5AE9-3B1A-45C8-996E-94F2FA864C2C}"/>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a:stretch/>
        </p:blipFill>
        <p:spPr>
          <a:xfrm>
            <a:off x="6409038" y="1690688"/>
            <a:ext cx="5153091" cy="2894431"/>
          </a:xfrm>
        </p:spPr>
      </p:pic>
      <p:sp>
        <p:nvSpPr>
          <p:cNvPr id="4" name="TextBox 3">
            <a:hlinkClick r:id="rId4"/>
            <a:extLst>
              <a:ext uri="{FF2B5EF4-FFF2-40B4-BE49-F238E27FC236}">
                <a16:creationId xmlns:a16="http://schemas.microsoft.com/office/drawing/2014/main" id="{4779061A-E13C-43FD-9EB6-A8B8746E979C}"/>
              </a:ext>
            </a:extLst>
          </p:cNvPr>
          <p:cNvSpPr txBox="1"/>
          <p:nvPr/>
        </p:nvSpPr>
        <p:spPr>
          <a:xfrm>
            <a:off x="6394784" y="4696000"/>
            <a:ext cx="4743606"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https://media.moresteam.com/university/tutorials/nonint/new/gchart.mp4</a:t>
            </a:r>
            <a:endParaRPr lang="en-US" sz="1100" dirty="0">
              <a:solidFill>
                <a:schemeClr val="bg1">
                  <a:lumMod val="65000"/>
                </a:schemeClr>
              </a:solidFill>
            </a:endParaRPr>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4" name="Content Placeholder 3">
            <a:extLst>
              <a:ext uri="{FF2B5EF4-FFF2-40B4-BE49-F238E27FC236}">
                <a16:creationId xmlns:a16="http://schemas.microsoft.com/office/drawing/2014/main" id="{3582BA62-7E65-4E5B-B217-D8616A56A411}"/>
              </a:ext>
            </a:extLst>
          </p:cNvPr>
          <p:cNvSpPr>
            <a:spLocks noGrp="1"/>
          </p:cNvSpPr>
          <p:nvPr>
            <p:ph sz="half" idx="1"/>
          </p:nvPr>
        </p:nvSpPr>
        <p:spPr>
          <a:xfrm>
            <a:off x="838200" y="1825625"/>
            <a:ext cx="10423358" cy="520533"/>
          </a:xfrm>
        </p:spPr>
        <p:txBody>
          <a:bodyPr/>
          <a:lstStyle/>
          <a:p>
            <a:pPr marL="0" indent="0">
              <a:buNone/>
            </a:pPr>
            <a:r>
              <a:rPr lang="en-US" dirty="0"/>
              <a:t>Measure &gt; Control Charts (SPC) &gt; g Chart</a:t>
            </a:r>
          </a:p>
        </p:txBody>
      </p:sp>
      <p:pic>
        <p:nvPicPr>
          <p:cNvPr id="9" name="Content Placeholder 8">
            <a:extLst>
              <a:ext uri="{FF2B5EF4-FFF2-40B4-BE49-F238E27FC236}">
                <a16:creationId xmlns:a16="http://schemas.microsoft.com/office/drawing/2014/main" id="{56677FF3-FDDB-4B73-BFCD-17A99F8955C9}"/>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b="43604"/>
          <a:stretch/>
        </p:blipFill>
        <p:spPr>
          <a:xfrm>
            <a:off x="869293" y="2346159"/>
            <a:ext cx="10453413" cy="3672040"/>
          </a:xfrm>
        </p:spPr>
      </p:pic>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Using EngineRoom</a:t>
            </a:r>
          </a:p>
        </p:txBody>
      </p:sp>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0" y="1548894"/>
            <a:ext cx="4648199" cy="4278700"/>
          </a:xfrm>
        </p:spPr>
        <p:txBody>
          <a:bodyPr>
            <a:normAutofit/>
          </a:bodyPr>
          <a:lstStyle/>
          <a:p>
            <a:pPr marL="0" indent="0">
              <a:buNone/>
            </a:pPr>
            <a:r>
              <a:rPr lang="en-US" sz="1400" dirty="0"/>
              <a:t>To use the g Chart, collect data on the rare event by documenting the dates of occurrence, the days until the occurrence, or the days between two occurrences.</a:t>
            </a:r>
          </a:p>
          <a:p>
            <a:pPr marL="0" indent="0">
              <a:buNone/>
            </a:pPr>
            <a:endParaRPr lang="en-US" sz="1400" dirty="0"/>
          </a:p>
          <a:p>
            <a:pPr marL="0" indent="0">
              <a:buNone/>
            </a:pPr>
            <a:r>
              <a:rPr lang="en-US" sz="1400" dirty="0"/>
              <a:t>There are three “drop zones” attached to the study:</a:t>
            </a:r>
          </a:p>
          <a:p>
            <a:r>
              <a:rPr lang="en-US" sz="1400" b="1" dirty="0"/>
              <a:t>Data Variable (required): </a:t>
            </a:r>
            <a:r>
              <a:rPr lang="en-US" sz="1400" dirty="0"/>
              <a:t>You can use the dates of occurrences or time between occurrences as the data. This must be a date/time or numeric variable.</a:t>
            </a:r>
          </a:p>
          <a:p>
            <a:r>
              <a:rPr lang="en-US" sz="1400" b="1" dirty="0"/>
              <a:t>Time Order Variable (optional): </a:t>
            </a:r>
            <a:r>
              <a:rPr lang="en-US" sz="1400" dirty="0"/>
              <a:t>Use this variable if you want to label the x-axis with the timestamps of the occurrences. This variable can be numeric or date/time.</a:t>
            </a:r>
          </a:p>
          <a:p>
            <a:r>
              <a:rPr lang="en-US" sz="1400" b="1" dirty="0"/>
              <a:t>Stage Variable (optional):</a:t>
            </a:r>
            <a:r>
              <a:rPr lang="en-US" sz="1400" dirty="0"/>
              <a:t> Use if you have a variable identifying different stages (e.g., the “before” and “after” stages of an improvement initiative). This variable can be numeric, text, or date/time.</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0" name="Content Placeholder 19">
            <a:extLst>
              <a:ext uri="{FF2B5EF4-FFF2-40B4-BE49-F238E27FC236}">
                <a16:creationId xmlns:a16="http://schemas.microsoft.com/office/drawing/2014/main" id="{1BE5CED6-7A17-46E8-9386-6F6D4E71B4A1}"/>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p:blipFill>
        <p:spPr>
          <a:xfrm>
            <a:off x="6102998" y="1337553"/>
            <a:ext cx="5125968" cy="4182893"/>
          </a:xfr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g Chart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a:xfrm>
            <a:off x="838200" y="1633112"/>
            <a:ext cx="5173151" cy="3452237"/>
          </a:xfrm>
        </p:spPr>
        <p:txBody>
          <a:bodyPr>
            <a:noAutofit/>
          </a:bodyPr>
          <a:lstStyle/>
          <a:p>
            <a:pPr marL="0" indent="0">
              <a:buNone/>
            </a:pPr>
            <a:r>
              <a:rPr lang="en-US" sz="1400" dirty="0"/>
              <a:t>The data set contains a column showing the actual dates of the medication errors (Date) as well as the doses between medication errors (Doses b/w medication errors).</a:t>
            </a:r>
          </a:p>
          <a:p>
            <a:pPr marL="0" indent="0">
              <a:buNone/>
            </a:pPr>
            <a:r>
              <a:rPr lang="en-US" sz="1400" dirty="0"/>
              <a:t>In addition, it has a Stage variable containing the ID “1” for the year 2009 and “2” for the year 2010</a:t>
            </a:r>
          </a:p>
          <a:p>
            <a:pPr marL="0" indent="0">
              <a:buNone/>
            </a:pPr>
            <a:endParaRPr lang="en-US" sz="1400" dirty="0"/>
          </a:p>
          <a:p>
            <a:pPr marL="0" indent="0">
              <a:buNone/>
            </a:pPr>
            <a:r>
              <a:rPr lang="en-US" sz="1400" dirty="0"/>
              <a:t>You can create the g Chart in two ways using these data:</a:t>
            </a:r>
          </a:p>
          <a:p>
            <a:pPr marL="342900" indent="-342900">
              <a:buFont typeface="+mj-lt"/>
              <a:buAutoNum type="arabicPeriod"/>
            </a:pPr>
            <a:r>
              <a:rPr lang="en-US" sz="1400" dirty="0"/>
              <a:t>Using Dates of medication errors</a:t>
            </a:r>
          </a:p>
          <a:p>
            <a:pPr marL="342900" indent="-342900">
              <a:buFont typeface="+mj-lt"/>
              <a:buAutoNum type="arabicPeriod"/>
            </a:pPr>
            <a:r>
              <a:rPr lang="en-US" sz="1400" dirty="0"/>
              <a:t>Using Doses between medication errors</a:t>
            </a:r>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3" name="Content Placeholder 12">
            <a:extLst>
              <a:ext uri="{FF2B5EF4-FFF2-40B4-BE49-F238E27FC236}">
                <a16:creationId xmlns:a16="http://schemas.microsoft.com/office/drawing/2014/main" id="{E4D52B3E-5C46-41C7-9B0F-98AD2D3CE678}"/>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p:blipFill>
        <p:spPr>
          <a:xfrm>
            <a:off x="6601639" y="1436318"/>
            <a:ext cx="5222757" cy="4261875"/>
          </a:xfrm>
        </p:spPr>
      </p:pic>
      <p:pic>
        <p:nvPicPr>
          <p:cNvPr id="7" name="Picture 6">
            <a:extLst>
              <a:ext uri="{FF2B5EF4-FFF2-40B4-BE49-F238E27FC236}">
                <a16:creationId xmlns:a16="http://schemas.microsoft.com/office/drawing/2014/main" id="{4E315B1D-BA52-459A-82B6-34B3115B937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773805" y="3753638"/>
            <a:ext cx="2475091" cy="2461567"/>
          </a:xfrm>
          <a:prstGeom prst="rect">
            <a:avLst/>
          </a:prstGeom>
        </p:spPr>
      </p:pic>
      <p:cxnSp>
        <p:nvCxnSpPr>
          <p:cNvPr id="18" name="Straight Arrow Connector 17">
            <a:extLst>
              <a:ext uri="{FF2B5EF4-FFF2-40B4-BE49-F238E27FC236}">
                <a16:creationId xmlns:a16="http://schemas.microsoft.com/office/drawing/2014/main" id="{E83CEE3C-65EF-45E9-B5A1-ED9437662BA2}"/>
              </a:ext>
            </a:extLst>
          </p:cNvPr>
          <p:cNvCxnSpPr>
            <a:cxnSpLocks/>
          </p:cNvCxnSpPr>
          <p:nvPr/>
        </p:nvCxnSpPr>
        <p:spPr>
          <a:xfrm flipV="1">
            <a:off x="6180651" y="2678402"/>
            <a:ext cx="496236" cy="942800"/>
          </a:xfrm>
          <a:prstGeom prst="straightConnector1">
            <a:avLst/>
          </a:prstGeom>
          <a:ln w="57150">
            <a:solidFill>
              <a:srgbClr val="FFD33B"/>
            </a:solidFill>
            <a:tailEnd type="triangle"/>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0684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p:txBody>
          <a:bodyPr/>
          <a:lstStyle/>
          <a:p>
            <a:r>
              <a:rPr lang="en-US" dirty="0"/>
              <a:t>g Chart (Using Dates)</a:t>
            </a:r>
          </a:p>
        </p:txBody>
      </p:sp>
      <p:pic>
        <p:nvPicPr>
          <p:cNvPr id="5" name="Content Placeholder 4">
            <a:extLst>
              <a:ext uri="{FF2B5EF4-FFF2-40B4-BE49-F238E27FC236}">
                <a16:creationId xmlns:a16="http://schemas.microsoft.com/office/drawing/2014/main" id="{10E3BFC0-082D-43D2-A179-0FD882CC6127}"/>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4249002" y="1704336"/>
            <a:ext cx="7583609" cy="3982904"/>
          </a:xfrm>
        </p:spPr>
      </p:pic>
      <p:sp>
        <p:nvSpPr>
          <p:cNvPr id="8" name="Content Placeholder 7">
            <a:extLst>
              <a:ext uri="{FF2B5EF4-FFF2-40B4-BE49-F238E27FC236}">
                <a16:creationId xmlns:a16="http://schemas.microsoft.com/office/drawing/2014/main" id="{372140D8-E922-41AD-9EF1-6A99CF39CD70}"/>
              </a:ext>
            </a:extLst>
          </p:cNvPr>
          <p:cNvSpPr>
            <a:spLocks noGrp="1"/>
          </p:cNvSpPr>
          <p:nvPr>
            <p:ph sz="half" idx="2"/>
          </p:nvPr>
        </p:nvSpPr>
        <p:spPr>
          <a:xfrm>
            <a:off x="838201" y="1714809"/>
            <a:ext cx="3051412" cy="4351338"/>
          </a:xfrm>
        </p:spPr>
        <p:txBody>
          <a:bodyPr/>
          <a:lstStyle/>
          <a:p>
            <a:r>
              <a:rPr lang="en-US" dirty="0"/>
              <a:t>Click on the data file in the data sources panel and drag </a:t>
            </a:r>
            <a:r>
              <a:rPr lang="en-US" b="1" dirty="0"/>
              <a:t>Dates </a:t>
            </a:r>
            <a:r>
              <a:rPr lang="en-US" dirty="0"/>
              <a:t>onto the Data Variable drop zone.</a:t>
            </a:r>
            <a:br>
              <a:rPr lang="en-US" dirty="0"/>
            </a:br>
            <a:endParaRPr lang="en-US" dirty="0"/>
          </a:p>
          <a:p>
            <a:r>
              <a:rPr lang="en-US" dirty="0"/>
              <a:t>Click “Continue.”</a:t>
            </a:r>
          </a:p>
        </p:txBody>
      </p:sp>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1194503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p:txBody>
          <a:bodyPr/>
          <a:lstStyle/>
          <a:p>
            <a:r>
              <a:rPr lang="en-US" dirty="0"/>
              <a:t>g Chart (Using Doses)</a:t>
            </a:r>
          </a:p>
        </p:txBody>
      </p:sp>
      <p:pic>
        <p:nvPicPr>
          <p:cNvPr id="5" name="Content Placeholder 4">
            <a:extLst>
              <a:ext uri="{FF2B5EF4-FFF2-40B4-BE49-F238E27FC236}">
                <a16:creationId xmlns:a16="http://schemas.microsoft.com/office/drawing/2014/main" id="{10E3BFC0-082D-43D2-A179-0FD882CC6127}"/>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4248999" y="1714809"/>
            <a:ext cx="7580376" cy="3978566"/>
          </a:xfrm>
        </p:spPr>
      </p:pic>
      <p:sp>
        <p:nvSpPr>
          <p:cNvPr id="8" name="Content Placeholder 7">
            <a:extLst>
              <a:ext uri="{FF2B5EF4-FFF2-40B4-BE49-F238E27FC236}">
                <a16:creationId xmlns:a16="http://schemas.microsoft.com/office/drawing/2014/main" id="{372140D8-E922-41AD-9EF1-6A99CF39CD70}"/>
              </a:ext>
            </a:extLst>
          </p:cNvPr>
          <p:cNvSpPr>
            <a:spLocks noGrp="1"/>
          </p:cNvSpPr>
          <p:nvPr>
            <p:ph sz="half" idx="2"/>
          </p:nvPr>
        </p:nvSpPr>
        <p:spPr>
          <a:xfrm>
            <a:off x="838201" y="1714809"/>
            <a:ext cx="3410798" cy="4351338"/>
          </a:xfrm>
        </p:spPr>
        <p:txBody>
          <a:bodyPr/>
          <a:lstStyle/>
          <a:p>
            <a:r>
              <a:rPr lang="en-US" dirty="0"/>
              <a:t>Click on the data file in the data sources panel and drag </a:t>
            </a:r>
            <a:r>
              <a:rPr lang="en-US" b="1" dirty="0"/>
              <a:t>Doses b/w medication errors </a:t>
            </a:r>
            <a:r>
              <a:rPr lang="en-US" dirty="0"/>
              <a:t>onto the Data Variable drop zone.</a:t>
            </a:r>
            <a:br>
              <a:rPr lang="en-US" dirty="0"/>
            </a:br>
            <a:endParaRPr lang="en-US" dirty="0"/>
          </a:p>
          <a:p>
            <a:r>
              <a:rPr lang="en-US" dirty="0"/>
              <a:t>Click and drag </a:t>
            </a:r>
            <a:r>
              <a:rPr lang="en-US" b="1" dirty="0"/>
              <a:t>Date</a:t>
            </a:r>
            <a:r>
              <a:rPr lang="en-US" dirty="0"/>
              <a:t> onto the Time Order Variable drop zone.</a:t>
            </a:r>
            <a:br>
              <a:rPr lang="en-US" dirty="0"/>
            </a:br>
            <a:endParaRPr lang="en-US" dirty="0"/>
          </a:p>
          <a:p>
            <a:r>
              <a:rPr lang="en-US" dirty="0"/>
              <a:t>Click “Continue.”</a:t>
            </a:r>
          </a:p>
        </p:txBody>
      </p:sp>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1275945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p:txBody>
          <a:bodyPr/>
          <a:lstStyle/>
          <a:p>
            <a:r>
              <a:rPr lang="en-US" dirty="0"/>
              <a:t>g Chart Example Plotting Stages</a:t>
            </a:r>
          </a:p>
        </p:txBody>
      </p:sp>
      <p:pic>
        <p:nvPicPr>
          <p:cNvPr id="5" name="Content Placeholder 4">
            <a:extLst>
              <a:ext uri="{FF2B5EF4-FFF2-40B4-BE49-F238E27FC236}">
                <a16:creationId xmlns:a16="http://schemas.microsoft.com/office/drawing/2014/main" id="{10E3BFC0-082D-43D2-A179-0FD882CC6127}"/>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4251512" y="1714809"/>
            <a:ext cx="7575350" cy="3978566"/>
          </a:xfrm>
        </p:spPr>
      </p:pic>
      <p:sp>
        <p:nvSpPr>
          <p:cNvPr id="8" name="Content Placeholder 7">
            <a:extLst>
              <a:ext uri="{FF2B5EF4-FFF2-40B4-BE49-F238E27FC236}">
                <a16:creationId xmlns:a16="http://schemas.microsoft.com/office/drawing/2014/main" id="{372140D8-E922-41AD-9EF1-6A99CF39CD70}"/>
              </a:ext>
            </a:extLst>
          </p:cNvPr>
          <p:cNvSpPr>
            <a:spLocks noGrp="1"/>
          </p:cNvSpPr>
          <p:nvPr>
            <p:ph sz="half" idx="2"/>
          </p:nvPr>
        </p:nvSpPr>
        <p:spPr>
          <a:xfrm>
            <a:off x="838201" y="1714809"/>
            <a:ext cx="3410798" cy="4351338"/>
          </a:xfrm>
        </p:spPr>
        <p:txBody>
          <a:bodyPr/>
          <a:lstStyle/>
          <a:p>
            <a:r>
              <a:rPr lang="en-US" dirty="0"/>
              <a:t>For either chart, you can use the Stage variable to get separate control limits for years 1 and 2:</a:t>
            </a:r>
          </a:p>
          <a:p>
            <a:endParaRPr lang="en-US" dirty="0"/>
          </a:p>
          <a:p>
            <a:r>
              <a:rPr lang="en-US" dirty="0"/>
              <a:t>Drag </a:t>
            </a:r>
            <a:r>
              <a:rPr lang="en-US" b="1" dirty="0"/>
              <a:t>Stage</a:t>
            </a:r>
            <a:r>
              <a:rPr lang="en-US" dirty="0"/>
              <a:t> onto the Stage Variable drop zone.</a:t>
            </a:r>
          </a:p>
          <a:p>
            <a:endParaRPr lang="en-US" dirty="0"/>
          </a:p>
          <a:p>
            <a:r>
              <a:rPr lang="en-US" dirty="0"/>
              <a:t>Click “Continue.”</a:t>
            </a:r>
          </a:p>
        </p:txBody>
      </p:sp>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42807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p:txBody>
          <a:bodyPr/>
          <a:lstStyle/>
          <a:p>
            <a:r>
              <a:rPr lang="en-US" dirty="0"/>
              <a:t>g Chart Example Plotting Stages</a:t>
            </a:r>
          </a:p>
        </p:txBody>
      </p:sp>
      <p:pic>
        <p:nvPicPr>
          <p:cNvPr id="5" name="Content Placeholder 4">
            <a:extLst>
              <a:ext uri="{FF2B5EF4-FFF2-40B4-BE49-F238E27FC236}">
                <a16:creationId xmlns:a16="http://schemas.microsoft.com/office/drawing/2014/main" id="{10E3BFC0-082D-43D2-A179-0FD882CC6127}"/>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4251511" y="1714809"/>
            <a:ext cx="7635689" cy="4010255"/>
          </a:xfrm>
        </p:spPr>
      </p:pic>
      <p:sp>
        <p:nvSpPr>
          <p:cNvPr id="8" name="Content Placeholder 7">
            <a:extLst>
              <a:ext uri="{FF2B5EF4-FFF2-40B4-BE49-F238E27FC236}">
                <a16:creationId xmlns:a16="http://schemas.microsoft.com/office/drawing/2014/main" id="{372140D8-E922-41AD-9EF1-6A99CF39CD70}"/>
              </a:ext>
            </a:extLst>
          </p:cNvPr>
          <p:cNvSpPr>
            <a:spLocks noGrp="1"/>
          </p:cNvSpPr>
          <p:nvPr>
            <p:ph sz="half" idx="2"/>
          </p:nvPr>
        </p:nvSpPr>
        <p:spPr>
          <a:xfrm>
            <a:off x="838200" y="1714809"/>
            <a:ext cx="3413311" cy="4351338"/>
          </a:xfrm>
        </p:spPr>
        <p:txBody>
          <a:bodyPr/>
          <a:lstStyle/>
          <a:p>
            <a:r>
              <a:rPr lang="en-US" dirty="0"/>
              <a:t>To plot the control limits based on the first stage only, click the </a:t>
            </a:r>
            <a:r>
              <a:rPr lang="en-US" b="1" dirty="0"/>
              <a:t>graph setup </a:t>
            </a:r>
            <a:r>
              <a:rPr lang="en-US" dirty="0"/>
              <a:t>button and under the Chart Display tab and select “On.”</a:t>
            </a:r>
          </a:p>
          <a:p>
            <a:endParaRPr lang="en-US" dirty="0"/>
          </a:p>
          <a:p>
            <a:r>
              <a:rPr lang="en-US" dirty="0"/>
              <a:t>Click “Save Changes.”</a:t>
            </a:r>
          </a:p>
          <a:p>
            <a:endParaRPr lang="en-US" dirty="0"/>
          </a:p>
        </p:txBody>
      </p:sp>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026" name="Picture 2">
            <a:extLst>
              <a:ext uri="{FF2B5EF4-FFF2-40B4-BE49-F238E27FC236}">
                <a16:creationId xmlns:a16="http://schemas.microsoft.com/office/drawing/2014/main" id="{19114061-8510-40EE-AE65-D74EC93C06A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4138" y="2316710"/>
            <a:ext cx="6869558" cy="11341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96CDB50-16BB-459A-9B5F-F7AC51404669}"/>
              </a:ext>
            </a:extLst>
          </p:cNvPr>
          <p:cNvSpPr/>
          <p:nvPr/>
        </p:nvSpPr>
        <p:spPr>
          <a:xfrm>
            <a:off x="11119329" y="2368148"/>
            <a:ext cx="704367" cy="235331"/>
          </a:xfrm>
          <a:prstGeom prst="rect">
            <a:avLst/>
          </a:prstGeom>
          <a:noFill/>
          <a:ln w="38100">
            <a:solidFill>
              <a:srgbClr val="FFD33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0605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p:txBody>
          <a:bodyPr/>
          <a:lstStyle/>
          <a:p>
            <a:r>
              <a:rPr lang="en-US" dirty="0"/>
              <a:t>g Chart Example Plotting Stages</a:t>
            </a:r>
          </a:p>
        </p:txBody>
      </p:sp>
      <p:sp>
        <p:nvSpPr>
          <p:cNvPr id="8" name="Content Placeholder 7">
            <a:extLst>
              <a:ext uri="{FF2B5EF4-FFF2-40B4-BE49-F238E27FC236}">
                <a16:creationId xmlns:a16="http://schemas.microsoft.com/office/drawing/2014/main" id="{372140D8-E922-41AD-9EF1-6A99CF39CD70}"/>
              </a:ext>
            </a:extLst>
          </p:cNvPr>
          <p:cNvSpPr>
            <a:spLocks noGrp="1"/>
          </p:cNvSpPr>
          <p:nvPr>
            <p:ph sz="half" idx="2"/>
          </p:nvPr>
        </p:nvSpPr>
        <p:spPr>
          <a:xfrm>
            <a:off x="838200" y="1714809"/>
            <a:ext cx="3413311" cy="4351338"/>
          </a:xfrm>
        </p:spPr>
        <p:txBody>
          <a:bodyPr/>
          <a:lstStyle/>
          <a:p>
            <a:pPr marL="0" indent="0">
              <a:buNone/>
            </a:pPr>
            <a:endParaRPr lang="en-US" dirty="0"/>
          </a:p>
          <a:p>
            <a:r>
              <a:rPr lang="en-US" dirty="0"/>
              <a:t>The chart now calculates control limits based only on the first stage:</a:t>
            </a:r>
          </a:p>
        </p:txBody>
      </p:sp>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028" name="Picture 4">
            <a:extLst>
              <a:ext uri="{FF2B5EF4-FFF2-40B4-BE49-F238E27FC236}">
                <a16:creationId xmlns:a16="http://schemas.microsoft.com/office/drawing/2014/main" id="{BF861413-E26B-4151-A6B5-5553059A83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1960" y="1719072"/>
            <a:ext cx="7642335" cy="401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8169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1129</Words>
  <Application>Microsoft Office PowerPoint</Application>
  <PresentationFormat>Widescreen</PresentationFormat>
  <Paragraphs>74</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Open Sans</vt:lpstr>
      <vt:lpstr>Office Theme</vt:lpstr>
      <vt:lpstr>Attribute Control Charts (g Chart)</vt:lpstr>
      <vt:lpstr>Using EngineRoom</vt:lpstr>
      <vt:lpstr>Using EngineRoom</vt:lpstr>
      <vt:lpstr>g Chart Example</vt:lpstr>
      <vt:lpstr>g Chart (Using Dates)</vt:lpstr>
      <vt:lpstr>g Chart (Using Doses)</vt:lpstr>
      <vt:lpstr>g Chart Example Plotting Stages</vt:lpstr>
      <vt:lpstr>g Chart Example Plotting Stages</vt:lpstr>
      <vt:lpstr>g Chart Example Plotting Stages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Smita Skrivanek</cp:lastModifiedBy>
  <cp:revision>36</cp:revision>
  <dcterms:created xsi:type="dcterms:W3CDTF">2020-09-22T21:11:07Z</dcterms:created>
  <dcterms:modified xsi:type="dcterms:W3CDTF">2021-11-16T20:08:39Z</dcterms:modified>
</cp:coreProperties>
</file>