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9" autoAdjust="0"/>
    <p:restoredTop sz="88860" autoAdjust="0"/>
  </p:normalViewPr>
  <p:slideViewPr>
    <p:cSldViewPr snapToGrid="0">
      <p:cViewPr>
        <p:scale>
          <a:sx n="70" d="100"/>
          <a:sy n="70" d="100"/>
        </p:scale>
        <p:origin x="57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D2629-3B0D-42F8-B36C-08113B99121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87927-3E4B-4800-B469-7E8E4F2B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Gauge R&amp;R output includes graphical and numeric output.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75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5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2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4E4F-1A35-4E16-AA43-A9132E3E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7A6E9-76B6-46C6-A4A3-C258B3D0F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01CE7-6BF9-4457-8454-F1D5A993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62554-9DB0-4C81-8F3D-23F2097F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F2AFA-3070-4BD6-83AC-85EE1C26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BE446-02E8-4723-A03F-D3E99EB3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3A148-B1FD-44DD-ACB0-5309398EF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F4043-9855-4398-968A-109578FC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05971-F4DF-49F7-90CB-CE447A50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72770-14A7-4924-BE94-8ACD3C75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8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F6CF63-7DA5-4347-90FC-B926F84E7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18029-C821-4F16-8EA5-03CB0D7C0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E7F9D-F5C6-418E-B0CE-2A41A807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3F0FD-299C-4260-93D4-30FFEFA0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B095B-6720-49D0-B887-BBF04312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5075-7589-4CEC-AB36-9AE261D4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4923-89D1-4A14-B5DE-5426CACA2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17174-298F-47A1-A710-1303F4C1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E1EA2-D9FA-459D-A40E-540F1DF6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142A-049D-49DF-B19D-6873C00A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616E-EB54-44A8-85B4-7E46BCC85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B223A-2F95-4D0D-B28A-BB84F554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31F3B-D0F1-41F7-AD78-5F730BED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A2C8C-7730-438B-8BF0-3486C70F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39BF-FF29-48C2-BBD7-BDEE2BBE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01E0-F4CB-436E-890F-B7EAD0A7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9B0B-FDF2-4A3C-A779-C60C1BC05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60E4-BF7F-4509-8802-790C32403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7F38B-CDF2-4BC2-8765-F3478F71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686E1-2216-4966-B377-67991100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5BDDF-9FA4-4707-8111-3745F55E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406D-1A3F-44E4-8F42-3E93F1DC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D7BA2-FC6A-40D4-AA8D-70E8A9FA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6F5D6-5B8C-4B79-80B9-9477E154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B7FA4-929A-4C1A-B622-D1DBE9114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6DFD1-7EBE-40D1-B234-C9282580F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60D1D6-F6A3-44D9-BCD4-F6D332C9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BDA12-D010-4558-929A-418EE6E5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AC51FB-AB99-4566-BEF5-940E36D9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1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E65B2-44FE-453E-BA68-15728A21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B4B4A-C183-497E-B6AD-044070286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4FD46-BBE5-48AF-A125-AB4996ED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0C7D9-74C0-44C0-81D0-2A5E2FCA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3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2EB57-9F5C-40E2-9776-7848A6D7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52C5D-1750-4018-A675-F86BC3A0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C9827-AF44-4B83-A9EC-64EE6BA1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212D-DBEC-4732-A37C-B61CD2566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988C-1BB2-4A7E-8E91-843BCDA93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65B06-C9DA-49BC-96BE-B2AE6E4E4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1DD31-EE05-4E0A-A560-BC84F797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8E670-FAD3-4DF3-BA52-28E8A913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60E6D-0D42-4EA1-8CE5-9FA9FF72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8B42-88B3-41EF-B081-6B491EB1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EE566-E3CE-43A6-9FCD-9794F0D96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9045A-24B3-4956-806C-15C9F6CCA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A6C86-64B0-4939-A7CF-408FBCA3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9B7E6-D896-4817-9F3D-5CDFB9EA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558D8-D84F-43BA-AAF0-5144BEAC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7D4D1-4E64-400D-BBE8-29164649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5FD93-26DD-4230-A14D-31ABB1857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7014-86DC-4D51-B755-035C52588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E5E3-5AD7-4DBE-8394-E18C9BED7EE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FF26A-682C-4DEA-949C-8FB164A1D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655A0-A8D7-4E30-A78A-A976FCBA7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2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edia.moresteam.com/university/tutorials/nonint/new/gauge_rr.mp4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moresteam.com/University/downloads/New_VariablegaugeRandR_data.csv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BFCE-2B99-4E4B-B0A4-403CE93E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Gauge R&amp;R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AE18C-0D84-436A-8CC4-A6E073FAF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2228"/>
            <a:ext cx="5257800" cy="4833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When to use this tool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/>
              <a:t>Use the Gauge R&amp;R tool to quantify measurement error and ensure that it is at an acceptable level before conducting analysis on data and making business decisions based on it. Gauge R&amp;R differentiates the measurement variation due to different sources: the parts or process units, the appraisers/operators doing the measuring, and the variation in repeated measurements taken using the same gauge.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dirty="0"/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/>
              <a:t>EngineRoom Web uses the Components of Variation approach to Gauge R&amp;R analysis through the ANOVA technique.</a:t>
            </a:r>
          </a:p>
        </p:txBody>
      </p:sp>
      <p:pic>
        <p:nvPicPr>
          <p:cNvPr id="8" name="Content Placeholder 7" descr="A close up of a map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8E4D460-4067-4588-A3E3-ACB8081989E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457" y="1502229"/>
            <a:ext cx="5074811" cy="2636634"/>
          </a:xfrm>
          <a:ln>
            <a:noFill/>
          </a:ln>
          <a:effectLst/>
        </p:spPr>
      </p:pic>
      <p:pic>
        <p:nvPicPr>
          <p:cNvPr id="6" name="Picture 5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B65D3631-4006-4799-8AD7-68B4245F23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sp>
        <p:nvSpPr>
          <p:cNvPr id="4" name="TextBox 3">
            <a:hlinkClick r:id="rId2"/>
            <a:extLst>
              <a:ext uri="{FF2B5EF4-FFF2-40B4-BE49-F238E27FC236}">
                <a16:creationId xmlns:a16="http://schemas.microsoft.com/office/drawing/2014/main" id="{5FA6CEED-764F-4190-A0A3-7BEEC48D0488}"/>
              </a:ext>
            </a:extLst>
          </p:cNvPr>
          <p:cNvSpPr txBox="1"/>
          <p:nvPr/>
        </p:nvSpPr>
        <p:spPr>
          <a:xfrm>
            <a:off x="6506575" y="4299453"/>
            <a:ext cx="48397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Tutorial: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https://media.moresteam.com/university/tutorials/nonint/new/gauge_rr.mp4</a:t>
            </a:r>
          </a:p>
        </p:txBody>
      </p:sp>
    </p:spTree>
    <p:extLst>
      <p:ext uri="{BB962C8B-B14F-4D97-AF65-F5344CB8AC3E}">
        <p14:creationId xmlns:p14="http://schemas.microsoft.com/office/powerpoint/2010/main" val="368086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4042-684D-4D41-A467-13A43A51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EngineRoom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4C425-30EB-4064-AB06-CD6A0C787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256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Measure &gt; Measurement System Analysis (MSA) &gt; Gauge R&amp;R</a:t>
            </a:r>
          </a:p>
        </p:txBody>
      </p:sp>
      <p:pic>
        <p:nvPicPr>
          <p:cNvPr id="5" name="Picture 4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9A584338-24DE-40E6-B217-56A892EAA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07E137-4A2B-450E-8D6C-7B6C20235A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4534"/>
          <a:stretch/>
        </p:blipFill>
        <p:spPr>
          <a:xfrm>
            <a:off x="2066403" y="2604179"/>
            <a:ext cx="8059193" cy="304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7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EngineRoom</a:t>
            </a:r>
          </a:p>
        </p:txBody>
      </p:sp>
      <p:pic>
        <p:nvPicPr>
          <p:cNvPr id="6" name="Picture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B4C9505-7886-49A3-90D3-1D1B37143AE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172200" y="1825625"/>
            <a:ext cx="5181600" cy="3212808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EB934-49E3-46CF-8E3D-3D72D8F5E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3 “drop zones” attached to the study: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Part Number Variable (required): </a:t>
            </a:r>
            <a:r>
              <a:rPr lang="en-US" sz="1600" dirty="0"/>
              <a:t>for the variable containing the part numbers. Can be numeric or text.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Operator Name Variable (required): </a:t>
            </a:r>
            <a:r>
              <a:rPr lang="en-US" sz="1600" dirty="0"/>
              <a:t>for the variable identifying the operator names. Can be numeric or text.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Operator Response Variable (required): </a:t>
            </a:r>
            <a:r>
              <a:rPr lang="en-US" sz="1600" dirty="0"/>
              <a:t>for the variable containing the measurement data from the study. Must be numeric.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AFB5D-42C4-4AE0-A028-29AEC56B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Gauge R&amp;R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01CD1-861C-4F26-8F2A-E2075BDDEC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The data set contains measurement data of 10 samples (parts) taken by each of three appraisers over three trials. A tolerance of +/- 0.6 is associated with the samples.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Open the data source to see three column of data: </a:t>
            </a:r>
            <a:r>
              <a:rPr lang="en-US" sz="1600" b="1" dirty="0"/>
              <a:t>Appraiser</a:t>
            </a:r>
            <a:r>
              <a:rPr lang="en-US" sz="1600" dirty="0"/>
              <a:t> (with the names of the three appraisers), </a:t>
            </a:r>
            <a:r>
              <a:rPr lang="en-US" sz="1600" b="1" dirty="0"/>
              <a:t>Sample</a:t>
            </a:r>
            <a:r>
              <a:rPr lang="en-US" sz="1600" dirty="0"/>
              <a:t> (for the part numbers) and </a:t>
            </a:r>
            <a:r>
              <a:rPr lang="en-US" sz="1600" b="1" dirty="0"/>
              <a:t>Measurement</a:t>
            </a:r>
            <a:r>
              <a:rPr lang="en-US" sz="1600" dirty="0"/>
              <a:t> (for the measurement data gathered by the appraisers).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Each sample number is repeated three times for each appraiser, representing the three trials.</a:t>
            </a:r>
          </a:p>
        </p:txBody>
      </p:sp>
      <p:pic>
        <p:nvPicPr>
          <p:cNvPr id="8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01EB8C7-016F-43B6-99F8-5979E20219E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830" y="2290821"/>
            <a:ext cx="3967049" cy="2988750"/>
          </a:xfrm>
        </p:spPr>
      </p:pic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30399711-9E3A-4716-87A9-C8FB67337E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2249" y="865846"/>
            <a:ext cx="2371550" cy="481626"/>
          </a:xfrm>
          <a:prstGeom prst="rect">
            <a:avLst/>
          </a:prstGeom>
        </p:spPr>
      </p:pic>
      <p:pic>
        <p:nvPicPr>
          <p:cNvPr id="10" name="Picture 9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0BCEAC74-6194-446B-8B01-EA766B8CC0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sp>
        <p:nvSpPr>
          <p:cNvPr id="4" name="TextBox 3">
            <a:hlinkClick r:id="rId3"/>
            <a:extLst>
              <a:ext uri="{FF2B5EF4-FFF2-40B4-BE49-F238E27FC236}">
                <a16:creationId xmlns:a16="http://schemas.microsoft.com/office/drawing/2014/main" id="{F28FC626-B327-4364-B62D-059663AC8CF4}"/>
              </a:ext>
            </a:extLst>
          </p:cNvPr>
          <p:cNvSpPr txBox="1"/>
          <p:nvPr/>
        </p:nvSpPr>
        <p:spPr>
          <a:xfrm>
            <a:off x="8742281" y="1365561"/>
            <a:ext cx="28514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New_VariablegaugeRandR_data.csv</a:t>
            </a:r>
          </a:p>
        </p:txBody>
      </p:sp>
    </p:spTree>
    <p:extLst>
      <p:ext uri="{BB962C8B-B14F-4D97-AF65-F5344CB8AC3E}">
        <p14:creationId xmlns:p14="http://schemas.microsoft.com/office/powerpoint/2010/main" val="100684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50394-1955-42ED-9DE7-D9FEE6F2D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Gauge R&amp;R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BAA94-AF8E-44D1-A331-1E315C9C96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Click on the data file in the data sources panel and drag </a:t>
            </a:r>
            <a:r>
              <a:rPr lang="en-US" sz="1600" b="1" dirty="0"/>
              <a:t>Sample</a:t>
            </a:r>
            <a:r>
              <a:rPr lang="en-US" sz="1600" dirty="0"/>
              <a:t> onto the Part Number Variable drop zone.</a:t>
            </a:r>
          </a:p>
          <a:p>
            <a:r>
              <a:rPr lang="en-US" sz="1600" dirty="0"/>
              <a:t>Drag </a:t>
            </a:r>
            <a:r>
              <a:rPr lang="en-US" sz="1600" b="1" dirty="0"/>
              <a:t>Appraiser</a:t>
            </a:r>
            <a:r>
              <a:rPr lang="en-US" sz="1600" dirty="0"/>
              <a:t> onto the Operator Name Variable drop zone.</a:t>
            </a:r>
          </a:p>
          <a:p>
            <a:r>
              <a:rPr lang="en-US" sz="1600" dirty="0"/>
              <a:t>Drag </a:t>
            </a:r>
            <a:r>
              <a:rPr lang="en-US" sz="1600" b="1" dirty="0"/>
              <a:t>Measurement</a:t>
            </a:r>
            <a:r>
              <a:rPr lang="en-US" sz="1600" dirty="0"/>
              <a:t> onto the Operator Response Variable drop zone.</a:t>
            </a:r>
          </a:p>
          <a:p>
            <a:r>
              <a:rPr lang="en-US" sz="1600" dirty="0"/>
              <a:t>Now you can enter any of the optional parameters for the study, such as upper or lower specification limits, tolerance or historical standard deviation. Enter the </a:t>
            </a:r>
            <a:r>
              <a:rPr lang="en-US" sz="1600" b="1" dirty="0"/>
              <a:t>tolerance value of 1.2</a:t>
            </a:r>
            <a:r>
              <a:rPr lang="en-US" sz="1600" dirty="0"/>
              <a:t>.</a:t>
            </a:r>
          </a:p>
          <a:p>
            <a:r>
              <a:rPr lang="en-US" sz="1600" dirty="0"/>
              <a:t>Click “Continue”.</a:t>
            </a:r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4A1D8F8-941B-4147-9E51-4D96DF68CE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5625"/>
            <a:ext cx="5181600" cy="3131796"/>
          </a:xfrm>
        </p:spPr>
      </p:pic>
      <p:pic>
        <p:nvPicPr>
          <p:cNvPr id="9" name="Picture 8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64D79100-B64F-46CB-B368-FCD5325E60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4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68B3F58-B8B1-4695-BB5F-8958BF77AD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95229"/>
            <a:ext cx="10515600" cy="421213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27B981-18B2-40CB-89A4-D4C00BC3F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Gauge R&amp;R Output</a:t>
            </a:r>
          </a:p>
        </p:txBody>
      </p:sp>
      <p:pic>
        <p:nvPicPr>
          <p:cNvPr id="7" name="Picture 6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80EB3073-DE7C-4019-B8E0-0C20471E5C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65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7B981-18B2-40CB-89A4-D4C00BC3F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Gauge R&amp;R Output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68B3F58-B8B1-4695-BB5F-8958BF77AD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0" t="8621"/>
          <a:stretch/>
        </p:blipFill>
        <p:spPr>
          <a:xfrm>
            <a:off x="6096000" y="1397618"/>
            <a:ext cx="5257799" cy="406276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B0B58-FE37-4739-8626-F07DF10D0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graphical output contains:</a:t>
            </a:r>
          </a:p>
          <a:p>
            <a:r>
              <a:rPr lang="en-US" sz="1600" dirty="0"/>
              <a:t>Components of Variation bar chart</a:t>
            </a:r>
          </a:p>
          <a:p>
            <a:r>
              <a:rPr lang="en-US" sz="1600" dirty="0" err="1"/>
              <a:t>Xbar</a:t>
            </a:r>
            <a:r>
              <a:rPr lang="en-US" sz="1600" dirty="0"/>
              <a:t> Chart (you want to see at least 50% of the points falling outside limits on this chart)</a:t>
            </a:r>
          </a:p>
          <a:p>
            <a:r>
              <a:rPr lang="en-US" sz="1600" dirty="0"/>
              <a:t>Range Chart (you want to see points falling within limits on this chart)</a:t>
            </a:r>
          </a:p>
          <a:p>
            <a:r>
              <a:rPr lang="en-US" sz="1600" dirty="0"/>
              <a:t>Data by Parts chart</a:t>
            </a:r>
          </a:p>
          <a:p>
            <a:r>
              <a:rPr lang="en-US" sz="1600" dirty="0"/>
              <a:t>Data by Appraisers chart</a:t>
            </a:r>
          </a:p>
          <a:p>
            <a:r>
              <a:rPr lang="en-US" sz="1600" dirty="0"/>
              <a:t>Parts by Appraisers Interaction Chart</a:t>
            </a:r>
          </a:p>
          <a:p>
            <a:endParaRPr lang="en-US" dirty="0"/>
          </a:p>
        </p:txBody>
      </p:sp>
      <p:pic>
        <p:nvPicPr>
          <p:cNvPr id="7" name="Picture 6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80EB3073-DE7C-4019-B8E0-0C20471E5C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953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7B981-18B2-40CB-89A4-D4C00BC3F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Gauge R&amp;R Output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B2A784-7340-4DE2-9030-9AFCF0010D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7"/>
            <a:ext cx="5181600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700" dirty="0"/>
              <a:t>The numeric output contains:</a:t>
            </a:r>
          </a:p>
          <a:p>
            <a:r>
              <a:rPr lang="en-US" sz="1700" dirty="0"/>
              <a:t>The ANOVA Table - Crossed, with Interaction (if the interaction is not significant, a second ANOVA table is displayed without the interaction term where the interaction variance is combined with the repeatability (error) variance.</a:t>
            </a:r>
          </a:p>
          <a:p>
            <a:r>
              <a:rPr lang="en-US" sz="1700" dirty="0"/>
              <a:t>The Gauge R&amp;R table which contains the components of variance output, including %Total and %Study variance.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sz="1700" b="1" dirty="0"/>
              <a:t>Note:</a:t>
            </a:r>
          </a:p>
          <a:p>
            <a:r>
              <a:rPr lang="en-US" sz="1700" dirty="0"/>
              <a:t>The % Tolerance column is displayed only if you entered at least one specification limit value or a tolerance value in the study setup dialog.</a:t>
            </a:r>
          </a:p>
          <a:p>
            <a:r>
              <a:rPr lang="en-US" sz="1700" dirty="0"/>
              <a:t>Entering an historical standard deviation value in the setup creates an additional column in the Gauge R&amp;R table called % Process.</a:t>
            </a:r>
          </a:p>
          <a:p>
            <a:endParaRPr lang="en-US" dirty="0"/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50FEFE0-87EF-47A0-B652-B1C0B0ACA9B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13" r="47479"/>
          <a:stretch/>
        </p:blipFill>
        <p:spPr>
          <a:xfrm>
            <a:off x="6259286" y="1690687"/>
            <a:ext cx="5094514" cy="3441980"/>
          </a:xfrm>
        </p:spPr>
      </p:pic>
      <p:pic>
        <p:nvPicPr>
          <p:cNvPr id="7" name="Picture 6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80EB3073-DE7C-4019-B8E0-0C20471E5C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33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606</Words>
  <Application>Microsoft Office PowerPoint</Application>
  <PresentationFormat>Widescreen</PresentationFormat>
  <Paragraphs>48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Open Sans</vt:lpstr>
      <vt:lpstr>Office Theme</vt:lpstr>
      <vt:lpstr>Gauge R&amp;R</vt:lpstr>
      <vt:lpstr>Using EngineRoom</vt:lpstr>
      <vt:lpstr>Using EngineRoom</vt:lpstr>
      <vt:lpstr>Gauge R&amp;R Example</vt:lpstr>
      <vt:lpstr>Gauge R&amp;R Example</vt:lpstr>
      <vt:lpstr>Gauge R&amp;R Output</vt:lpstr>
      <vt:lpstr>Gauge R&amp;R Output</vt:lpstr>
      <vt:lpstr>Gauge R&amp;R Output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Gauge R&amp;R</dc:title>
  <dc:creator>Katie Wenner</dc:creator>
  <cp:lastModifiedBy>Katie Wenner</cp:lastModifiedBy>
  <cp:revision>11</cp:revision>
  <dcterms:created xsi:type="dcterms:W3CDTF">2020-09-22T21:11:07Z</dcterms:created>
  <dcterms:modified xsi:type="dcterms:W3CDTF">2020-10-16T21:18:30Z</dcterms:modified>
</cp:coreProperties>
</file>