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3"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varScale="1">
        <p:scale>
          <a:sx n="79" d="100"/>
          <a:sy n="79" d="100"/>
        </p:scale>
        <p:origin x="28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10/30/2020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a:t>
            </a:r>
          </a:p>
          <a:p>
            <a:r>
              <a:rPr lang="en-US" dirty="0"/>
              <a:t>The chart demonstration below has the Guided Mode disabled so it combines some steps in one dialog box. You can enable or disable Guided Mode from the User menu on the top right of the EngineRoom workspace.</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To edit the chart, click on the plotted points or lines and select the options for thickness, color, and style.</a:t>
            </a:r>
          </a:p>
          <a:p>
            <a:r>
              <a:rPr lang="en-US" dirty="0"/>
              <a:t>Select the graph setup button on the top right above the graph to change any of the previously selected settings.</a:t>
            </a:r>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10/30/2020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10/30/2020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hyperlink" Target="https://media.moresteam.com/university/tutorials/nonint/new/attr_charts.mp4#t=00:03:12,00:04:0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media.moresteam.com/university/downloads/attributecharts_exmpldata.xls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Attribute Control Charts (c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4888832" cy="4833257"/>
          </a:xfrm>
        </p:spPr>
        <p:txBody>
          <a:bodyPr>
            <a:normAutofit/>
          </a:bodyPr>
          <a:lstStyle/>
          <a:p>
            <a:pPr marL="0" indent="0">
              <a:buNone/>
            </a:pPr>
            <a:r>
              <a:rPr lang="en-US" dirty="0"/>
              <a:t>When to use this tool</a:t>
            </a:r>
          </a:p>
          <a:p>
            <a:pPr marL="0" indent="0">
              <a:buNone/>
            </a:pPr>
            <a:r>
              <a:rPr lang="en-US" sz="1600" b="0" i="0" dirty="0">
                <a:solidFill>
                  <a:srgbClr val="000000"/>
                </a:solidFill>
                <a:effectLst/>
                <a:latin typeface="+mj-lt"/>
              </a:rPr>
              <a:t>Use the c Chart to monitor the number of defects in subgroups of a fixed (constant) size. </a:t>
            </a:r>
          </a:p>
          <a:p>
            <a:pPr marL="0" indent="0">
              <a:buNone/>
            </a:pPr>
            <a:endParaRPr lang="en-US" sz="1600" b="0" i="0" dirty="0">
              <a:solidFill>
                <a:srgbClr val="000000"/>
              </a:solidFill>
              <a:effectLst/>
              <a:latin typeface="+mj-lt"/>
            </a:endParaRPr>
          </a:p>
          <a:p>
            <a:pPr marL="0" indent="0">
              <a:buNone/>
            </a:pPr>
            <a:r>
              <a:rPr lang="en-US" sz="1600" b="0" i="0" dirty="0">
                <a:solidFill>
                  <a:srgbClr val="000000"/>
                </a:solidFill>
                <a:effectLst/>
                <a:latin typeface="+mj-lt"/>
              </a:rPr>
              <a:t>This chart allows for multiple defects in each unit (e.g., number of errors in a loan application, number of product returns per [one-unit] day). </a:t>
            </a:r>
          </a:p>
          <a:p>
            <a:pPr marL="0" indent="0">
              <a:buNone/>
            </a:pPr>
            <a:endParaRPr lang="en-US" sz="1600" dirty="0">
              <a:solidFill>
                <a:srgbClr val="000000"/>
              </a:solidFill>
              <a:latin typeface="+mj-lt"/>
            </a:endParaRPr>
          </a:p>
          <a:p>
            <a:pPr marL="0" indent="0">
              <a:buNone/>
            </a:pPr>
            <a:r>
              <a:rPr lang="en-US" sz="1600" b="0" i="0" dirty="0">
                <a:solidFill>
                  <a:srgbClr val="000000"/>
                </a:solidFill>
                <a:effectLst/>
                <a:latin typeface="+mj-lt"/>
              </a:rPr>
              <a:t>The number of defects/errors/returns, etc. follow a Poisson distribution.</a:t>
            </a:r>
            <a:endParaRPr lang="en-US" sz="1600" dirty="0">
              <a:latin typeface="+mj-lt"/>
            </a:endParaRP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557665" y="1771542"/>
            <a:ext cx="4855838" cy="2732723"/>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939173" cy="600164"/>
          </a:xfrm>
          <a:prstGeom prst="rect">
            <a:avLst/>
          </a:prstGeom>
          <a:noFill/>
        </p:spPr>
        <p:txBody>
          <a:bodyPr wrap="none" rtlCol="0">
            <a:spAutoFit/>
          </a:bodyPr>
          <a:lstStyle/>
          <a:p>
            <a:r>
              <a:rPr lang="en-US" sz="1100" b="1" dirty="0">
                <a:solidFill>
                  <a:schemeClr val="bg1">
                    <a:lumMod val="65000"/>
                  </a:schemeClr>
                </a:solidFill>
              </a:rPr>
              <a:t>Tutorial:</a:t>
            </a:r>
          </a:p>
          <a:p>
            <a:r>
              <a:rPr lang="en-US" sz="1100" u="sng" dirty="0">
                <a:solidFill>
                  <a:schemeClr val="bg1">
                    <a:lumMod val="65000"/>
                  </a:schemeClr>
                </a:solidFill>
              </a:rPr>
              <a:t>https://media.moresteam.com/university/tutorials/nonint/new/attr_charts.mp4</a:t>
            </a:r>
          </a:p>
          <a:p>
            <a:r>
              <a:rPr lang="en-US" sz="1100" dirty="0">
                <a:solidFill>
                  <a:schemeClr val="bg1">
                    <a:lumMod val="65000"/>
                  </a:schemeClr>
                </a:solidFill>
              </a:rPr>
              <a:t>(c Chart example starts at 3:12)</a:t>
            </a: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c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4"/>
            <a:ext cx="4648199" cy="4278700"/>
          </a:xfrm>
        </p:spPr>
        <p:txBody>
          <a:bodyPr>
            <a:normAutofit/>
          </a:bodyPr>
          <a:lstStyle/>
          <a:p>
            <a:pPr marL="0" indent="0">
              <a:buNone/>
            </a:pPr>
            <a:r>
              <a:rPr lang="en-US" sz="1400" dirty="0"/>
              <a:t>To use the c Chart, collect data on at least 20 subgroups, with the counts of the event in each subgroup listed in a column. You can have an optional time order (date/time or numeric) column variable.</a:t>
            </a:r>
          </a:p>
          <a:p>
            <a:pPr marL="0" indent="0">
              <a:buNone/>
            </a:pPr>
            <a:r>
              <a:rPr lang="en-US" sz="1400" dirty="0"/>
              <a:t>There are three “drop zones” attached to the study:</a:t>
            </a:r>
          </a:p>
          <a:p>
            <a:r>
              <a:rPr lang="en-US" sz="1400" b="1" dirty="0"/>
              <a:t>Data Variable </a:t>
            </a:r>
            <a:r>
              <a:rPr lang="en-US" sz="1400" dirty="0"/>
              <a:t>(required): For the 'number of occurrences' variable. This variable must be numeric.</a:t>
            </a:r>
          </a:p>
          <a:p>
            <a:r>
              <a:rPr lang="en-US" sz="1400" b="1" dirty="0"/>
              <a:t>Time Order Variable </a:t>
            </a:r>
            <a:r>
              <a:rPr lang="en-US" sz="1400" dirty="0"/>
              <a:t>(optional): Use if you have a variable containing the time stamps of the occurrences. This variable can be numeric or date/time.</a:t>
            </a:r>
          </a:p>
          <a:p>
            <a:r>
              <a:rPr lang="en-US" sz="1400" b="1" dirty="0"/>
              <a:t>Stage Variable (optional): </a:t>
            </a:r>
            <a:r>
              <a:rPr lang="en-US" sz="1400" dirty="0"/>
              <a:t>Use if you have a variable identifying different stages (such as “Before” and “After” an improvement initiative). This variable can be numeric, text, or date/time.</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5588963" y="1353263"/>
            <a:ext cx="6154039" cy="4151473"/>
          </a:xfr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c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5173151" cy="3452237"/>
          </a:xfrm>
        </p:spPr>
        <p:txBody>
          <a:bodyPr>
            <a:noAutofit/>
          </a:bodyPr>
          <a:lstStyle/>
          <a:p>
            <a:r>
              <a:rPr lang="en-US" sz="1400" dirty="0"/>
              <a:t>Click on the data file in the data sources panel and drag Number Defects (c) onto the Data Variable drop zone.</a:t>
            </a:r>
          </a:p>
          <a:p>
            <a:r>
              <a:rPr lang="en-US" sz="1400" dirty="0"/>
              <a:t>Click and drag Period onto the Time Order Variable drop zone.</a:t>
            </a:r>
          </a:p>
          <a:p>
            <a:r>
              <a:rPr lang="en-US" sz="1400" dirty="0"/>
              <a:t>If you have a Stage variable (e.g., “before” and “after” stages or different years identified), drag it onto the Stage Variable drop zone. The control limits are calculated separately for each stage by default, unless you turn on the “Use first stage limits for entire chart” option.</a:t>
            </a:r>
          </a:p>
          <a:p>
            <a:r>
              <a:rPr lang="en-US" sz="1400" dirty="0"/>
              <a:t>Select the run tests you want to use. Only the first test (any point outside control limits) is selected by default.</a:t>
            </a:r>
          </a:p>
          <a:p>
            <a:r>
              <a:rPr lang="en-US" sz="1400" dirty="0"/>
              <a:t>Click “Continue.”</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4" name="TextBox 3">
            <a:hlinkClick r:id="rId4"/>
            <a:extLst>
              <a:ext uri="{FF2B5EF4-FFF2-40B4-BE49-F238E27FC236}">
                <a16:creationId xmlns:a16="http://schemas.microsoft.com/office/drawing/2014/main" id="{F28FC626-B327-4364-B62D-059663AC8CF4}"/>
              </a:ext>
            </a:extLst>
          </p:cNvPr>
          <p:cNvSpPr txBox="1"/>
          <p:nvPr/>
        </p:nvSpPr>
        <p:spPr>
          <a:xfrm>
            <a:off x="9074600" y="1268719"/>
            <a:ext cx="2186850" cy="253916"/>
          </a:xfrm>
          <a:prstGeom prst="rect">
            <a:avLst/>
          </a:prstGeom>
          <a:noFill/>
        </p:spPr>
        <p:txBody>
          <a:bodyPr wrap="square" rtlCol="0">
            <a:spAutoFit/>
          </a:bodyPr>
          <a:lstStyle/>
          <a:p>
            <a:pPr algn="ctr"/>
            <a:r>
              <a:rPr lang="en-US" sz="1050" b="1" dirty="0">
                <a:solidFill>
                  <a:schemeClr val="bg1">
                    <a:lumMod val="50000"/>
                  </a:schemeClr>
                </a:solidFill>
              </a:rPr>
              <a:t>attributecharts_exmpldata.xlsx</a:t>
            </a:r>
          </a:p>
        </p:txBody>
      </p:sp>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180649" y="1633112"/>
            <a:ext cx="5734253" cy="3868288"/>
          </a:xfrm>
        </p:spPr>
      </p:pic>
      <p:pic>
        <p:nvPicPr>
          <p:cNvPr id="9" name="Picture 8">
            <a:hlinkClick r:id="rId4"/>
            <a:extLst>
              <a:ext uri="{FF2B5EF4-FFF2-40B4-BE49-F238E27FC236}">
                <a16:creationId xmlns:a16="http://schemas.microsoft.com/office/drawing/2014/main" id="{C9F2081F-2ADD-4929-A724-A58294997CB4}"/>
              </a:ext>
            </a:extLst>
          </p:cNvPr>
          <p:cNvPicPr>
            <a:picLocks noChangeAspect="1"/>
          </p:cNvPicPr>
          <p:nvPr/>
        </p:nvPicPr>
        <p:blipFill>
          <a:blip r:embed="rId6"/>
          <a:stretch>
            <a:fillRect/>
          </a:stretch>
        </p:blipFill>
        <p:spPr>
          <a:xfrm>
            <a:off x="8982250" y="787093"/>
            <a:ext cx="2371550" cy="481626"/>
          </a:xfrm>
          <a:prstGeom prst="rect">
            <a:avLst/>
          </a:prstGeom>
        </p:spPr>
      </p:pic>
      <p:pic>
        <p:nvPicPr>
          <p:cNvPr id="7" name="Picture 6">
            <a:extLst>
              <a:ext uri="{FF2B5EF4-FFF2-40B4-BE49-F238E27FC236}">
                <a16:creationId xmlns:a16="http://schemas.microsoft.com/office/drawing/2014/main" id="{4E315B1D-BA52-459A-82B6-34B3115B9377}"/>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558481" y="4365999"/>
            <a:ext cx="2082566" cy="2126876"/>
          </a:xfrm>
          <a:prstGeom prst="rect">
            <a:avLst/>
          </a:prstGeom>
        </p:spPr>
      </p:pic>
      <p:cxnSp>
        <p:nvCxnSpPr>
          <p:cNvPr id="18" name="Straight Arrow Connector 17">
            <a:extLst>
              <a:ext uri="{FF2B5EF4-FFF2-40B4-BE49-F238E27FC236}">
                <a16:creationId xmlns:a16="http://schemas.microsoft.com/office/drawing/2014/main" id="{E83CEE3C-65EF-45E9-B5A1-ED9437662BA2}"/>
              </a:ext>
            </a:extLst>
          </p:cNvPr>
          <p:cNvCxnSpPr>
            <a:cxnSpLocks/>
          </p:cNvCxnSpPr>
          <p:nvPr/>
        </p:nvCxnSpPr>
        <p:spPr>
          <a:xfrm flipV="1">
            <a:off x="6105403" y="3567256"/>
            <a:ext cx="496236" cy="942800"/>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c Chart Output</a:t>
            </a:r>
          </a:p>
        </p:txBody>
      </p:sp>
      <p:pic>
        <p:nvPicPr>
          <p:cNvPr id="5" name="Content Placeholder 4">
            <a:extLst>
              <a:ext uri="{FF2B5EF4-FFF2-40B4-BE49-F238E27FC236}">
                <a16:creationId xmlns:a16="http://schemas.microsoft.com/office/drawing/2014/main" id="{10E3BFC0-082D-43D2-A179-0FD882CC6127}"/>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313131" y="1431380"/>
            <a:ext cx="9143558" cy="4802187"/>
          </a:xfrm>
        </p:spPr>
      </p:pic>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119450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502</Words>
  <Application>Microsoft Office PowerPoint</Application>
  <PresentationFormat>Widescreen</PresentationFormat>
  <Paragraphs>35</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Attribute Control Charts (c Chart)</vt:lpstr>
      <vt:lpstr>Using EngineRoom</vt:lpstr>
      <vt:lpstr>Using EngineRoom</vt:lpstr>
      <vt:lpstr>c Chart Example</vt:lpstr>
      <vt:lpstr>c Chart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32</cp:revision>
  <dcterms:created xsi:type="dcterms:W3CDTF">2020-09-22T21:11:07Z</dcterms:created>
  <dcterms:modified xsi:type="dcterms:W3CDTF">2020-10-30T21:27:56Z</dcterms:modified>
</cp:coreProperties>
</file>