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1" r:id="rId3"/>
    <p:sldId id="262" r:id="rId4"/>
    <p:sldId id="263" r:id="rId5"/>
    <p:sldId id="264" r:id="rId6"/>
    <p:sldId id="266" r:id="rId7"/>
    <p:sldId id="267" r:id="rId8"/>
    <p:sldId id="268"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9911" autoAdjust="0"/>
  </p:normalViewPr>
  <p:slideViewPr>
    <p:cSldViewPr snapToGrid="0">
      <p:cViewPr varScale="1">
        <p:scale>
          <a:sx n="82" d="100"/>
          <a:sy n="82"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Arial" panose="020B0604020202020204" pitchFamily="34" charset="0"/>
                <a:cs typeface="Arial" panose="020B0604020202020204" pitchFamily="34" charset="0"/>
              </a:rPr>
              <a:t>Note: </a:t>
            </a:r>
            <a:r>
              <a:rPr lang="en-US" b="0" i="0" dirty="0">
                <a:solidFill>
                  <a:srgbClr val="000000"/>
                </a:solidFill>
                <a:effectLst/>
                <a:latin typeface="Arial" panose="020B0604020202020204" pitchFamily="34" charset="0"/>
                <a:cs typeface="Arial" panose="020B0604020202020204" pitchFamily="34" charset="0"/>
              </a:rPr>
              <a:t>the chart demonstration below has the Guided Mode disabled, so it combines some steps in one dialog box. You can enable or disable Guided Mode from the User menu on the top right of the EngineRoom workspace.</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2959327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notes:</a:t>
            </a:r>
          </a:p>
          <a:p>
            <a:r>
              <a:rPr lang="en-US" b="0" dirty="0"/>
              <a:t>The Attribute Agreement Analysis output includes graphical and numeric output.</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705063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816815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7</a:t>
            </a:fld>
            <a:endParaRPr lang="en-US"/>
          </a:p>
        </p:txBody>
      </p:sp>
    </p:spTree>
    <p:extLst>
      <p:ext uri="{BB962C8B-B14F-4D97-AF65-F5344CB8AC3E}">
        <p14:creationId xmlns:p14="http://schemas.microsoft.com/office/powerpoint/2010/main" val="1408721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notes:</a:t>
            </a:r>
          </a:p>
          <a:p>
            <a:r>
              <a:rPr lang="en-US" b="0" dirty="0"/>
              <a:t>The Attribute Agreement Analysis output includes graphical and numeric output.</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9</a:t>
            </a:fld>
            <a:endParaRPr lang="en-US"/>
          </a:p>
        </p:txBody>
      </p:sp>
    </p:spTree>
    <p:extLst>
      <p:ext uri="{BB962C8B-B14F-4D97-AF65-F5344CB8AC3E}">
        <p14:creationId xmlns:p14="http://schemas.microsoft.com/office/powerpoint/2010/main" val="254955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10</a:t>
            </a:fld>
            <a:endParaRPr lang="en-US"/>
          </a:p>
        </p:txBody>
      </p:sp>
    </p:spTree>
    <p:extLst>
      <p:ext uri="{BB962C8B-B14F-4D97-AF65-F5344CB8AC3E}">
        <p14:creationId xmlns:p14="http://schemas.microsoft.com/office/powerpoint/2010/main" val="151726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11</a:t>
            </a:fld>
            <a:endParaRPr lang="en-US"/>
          </a:p>
        </p:txBody>
      </p:sp>
    </p:spTree>
    <p:extLst>
      <p:ext uri="{BB962C8B-B14F-4D97-AF65-F5344CB8AC3E}">
        <p14:creationId xmlns:p14="http://schemas.microsoft.com/office/powerpoint/2010/main" val="934594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edia.moresteam.com/university/tutorials/nonint/new/attr_msa.mp4"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moresteam.com/University/downloads/attributemsa_data.csv" TargetMode="External"/><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Agreement Analysis</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257800" cy="4833257"/>
          </a:xfrm>
        </p:spPr>
        <p:txBody>
          <a:bodyPr>
            <a:normAutofit/>
          </a:bodyPr>
          <a:lstStyle/>
          <a:p>
            <a:pPr marL="0" indent="0">
              <a:buNone/>
            </a:pPr>
            <a:r>
              <a:rPr lang="en-US" sz="1900" dirty="0"/>
              <a:t>When to use this tool</a:t>
            </a:r>
          </a:p>
          <a:p>
            <a:pPr marL="457200" lvl="1" indent="0">
              <a:lnSpc>
                <a:spcPct val="120000"/>
              </a:lnSpc>
              <a:buNone/>
            </a:pPr>
            <a:r>
              <a:rPr lang="en-US" sz="1400" dirty="0"/>
              <a:t>Measurement systems analysis (MSA) helps you assess whether the measurement system being used in a given application meets your criteria for accuracy and reliability.</a:t>
            </a:r>
          </a:p>
          <a:p>
            <a:pPr lvl="1">
              <a:lnSpc>
                <a:spcPct val="120000"/>
              </a:lnSpc>
            </a:pPr>
            <a:r>
              <a:rPr lang="en-US" sz="1400" dirty="0"/>
              <a:t> Attribute Agreement Analysis (or Attribute MSA) is one of the tools within MSA, used to evaluate your measurement system when attribute (qualitative) measurements are involved. </a:t>
            </a:r>
          </a:p>
          <a:p>
            <a:pPr lvl="1">
              <a:lnSpc>
                <a:spcPct val="120000"/>
              </a:lnSpc>
            </a:pPr>
            <a:r>
              <a:rPr lang="en-US" sz="1400" dirty="0"/>
              <a:t>With this tool you can check that measurement error is at an acceptable level before conducting data analysis.</a:t>
            </a:r>
          </a:p>
          <a:p>
            <a:pPr lvl="1">
              <a:lnSpc>
                <a:spcPct val="120000"/>
              </a:lnSpc>
            </a:pPr>
            <a:r>
              <a:rPr lang="en-US" sz="1400" dirty="0"/>
              <a:t>Attribute Agreement Analysis quantifies the variation in measurements due to different appraisers doing the measuring, as well as differences between the appraisers and a reference or standard.</a:t>
            </a:r>
          </a:p>
        </p:txBody>
      </p:sp>
      <p:pic>
        <p:nvPicPr>
          <p:cNvPr id="8" name="Content Placeholder 7">
            <a:hlinkClick r:id="rId2"/>
            <a:extLst>
              <a:ext uri="{FF2B5EF4-FFF2-40B4-BE49-F238E27FC236}">
                <a16:creationId xmlns:a16="http://schemas.microsoft.com/office/drawing/2014/main" id="{68E4D460-4067-4588-A3E3-ACB8081989E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6621433" y="1502229"/>
            <a:ext cx="4698858" cy="2636634"/>
          </a:xfrm>
          <a:ln>
            <a:noFill/>
          </a:ln>
          <a:effectLst/>
        </p:spPr>
      </p:pic>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hlinkClick r:id="rId2"/>
            <a:extLst>
              <a:ext uri="{FF2B5EF4-FFF2-40B4-BE49-F238E27FC236}">
                <a16:creationId xmlns:a16="http://schemas.microsoft.com/office/drawing/2014/main" id="{5FA6CEED-764F-4190-A0A3-7BEEC48D0488}"/>
              </a:ext>
            </a:extLst>
          </p:cNvPr>
          <p:cNvSpPr txBox="1"/>
          <p:nvPr/>
        </p:nvSpPr>
        <p:spPr>
          <a:xfrm>
            <a:off x="6506575" y="4299453"/>
            <a:ext cx="4839786"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https://media.moresteam.com/university/tutorials/nonint/new/attr_msa.mp4</a:t>
            </a:r>
          </a:p>
        </p:txBody>
      </p:sp>
    </p:spTree>
    <p:extLst>
      <p:ext uri="{BB962C8B-B14F-4D97-AF65-F5344CB8AC3E}">
        <p14:creationId xmlns:p14="http://schemas.microsoft.com/office/powerpoint/2010/main" val="368086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B981-18B2-40CB-89A4-D4C00BC3FF97}"/>
              </a:ext>
            </a:extLst>
          </p:cNvPr>
          <p:cNvSpPr>
            <a:spLocks noGrp="1"/>
          </p:cNvSpPr>
          <p:nvPr>
            <p:ph type="title"/>
          </p:nvPr>
        </p:nvSpPr>
        <p:spPr/>
        <p:txBody>
          <a:bodyPr/>
          <a:lstStyle/>
          <a:p>
            <a:r>
              <a:rPr lang="en-US" dirty="0"/>
              <a:t>Attribute Agreement Ordinal Example Output</a:t>
            </a:r>
          </a:p>
        </p:txBody>
      </p:sp>
      <p:pic>
        <p:nvPicPr>
          <p:cNvPr id="11" name="Content Placeholder 10">
            <a:extLst>
              <a:ext uri="{FF2B5EF4-FFF2-40B4-BE49-F238E27FC236}">
                <a16:creationId xmlns:a16="http://schemas.microsoft.com/office/drawing/2014/main" id="{A68B3F58-B8B1-4695-BB5F-8958BF77ADFC}"/>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47287"/>
          <a:stretch/>
        </p:blipFill>
        <p:spPr>
          <a:xfrm>
            <a:off x="5708073" y="1690688"/>
            <a:ext cx="5895108" cy="4062763"/>
          </a:xfrm>
        </p:spPr>
      </p:pic>
      <p:sp>
        <p:nvSpPr>
          <p:cNvPr id="4" name="Content Placeholder 3">
            <a:extLst>
              <a:ext uri="{FF2B5EF4-FFF2-40B4-BE49-F238E27FC236}">
                <a16:creationId xmlns:a16="http://schemas.microsoft.com/office/drawing/2014/main" id="{C29B0B58-FE37-4739-8626-F07DF10D05D2}"/>
              </a:ext>
            </a:extLst>
          </p:cNvPr>
          <p:cNvSpPr>
            <a:spLocks noGrp="1"/>
          </p:cNvSpPr>
          <p:nvPr>
            <p:ph sz="half" idx="2"/>
          </p:nvPr>
        </p:nvSpPr>
        <p:spPr>
          <a:xfrm>
            <a:off x="838200" y="1825625"/>
            <a:ext cx="4502426" cy="4351338"/>
          </a:xfrm>
        </p:spPr>
        <p:txBody>
          <a:bodyPr/>
          <a:lstStyle/>
          <a:p>
            <a:pPr marL="0" indent="0">
              <a:buNone/>
            </a:pPr>
            <a:r>
              <a:rPr lang="en-US" sz="1600" dirty="0"/>
              <a:t>The graphical output shows the Confidence interval plots for:</a:t>
            </a:r>
          </a:p>
          <a:p>
            <a:pPr marL="0" indent="0">
              <a:buNone/>
            </a:pPr>
            <a:endParaRPr lang="en-US" sz="1600" dirty="0"/>
          </a:p>
          <a:p>
            <a:r>
              <a:rPr lang="en-US" sz="1600" dirty="0"/>
              <a:t>Within Appraiser Agreement</a:t>
            </a:r>
          </a:p>
          <a:p>
            <a:r>
              <a:rPr lang="en-US" sz="1600" dirty="0"/>
              <a:t>Each Appraiser Against Standard</a:t>
            </a:r>
            <a:endParaRPr lang="en-US" dirty="0"/>
          </a:p>
        </p:txBody>
      </p:sp>
      <p:pic>
        <p:nvPicPr>
          <p:cNvPr id="7" name="Picture 6" descr="A picture containing food, sitting, drawing&#10;&#10;Description automatically generated">
            <a:extLst>
              <a:ext uri="{FF2B5EF4-FFF2-40B4-BE49-F238E27FC236}">
                <a16:creationId xmlns:a16="http://schemas.microsoft.com/office/drawing/2014/main" id="{80EB3073-DE7C-4019-B8E0-0C20471E5C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641776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B981-18B2-40CB-89A4-D4C00BC3FF97}"/>
              </a:ext>
            </a:extLst>
          </p:cNvPr>
          <p:cNvSpPr>
            <a:spLocks noGrp="1"/>
          </p:cNvSpPr>
          <p:nvPr>
            <p:ph type="title"/>
          </p:nvPr>
        </p:nvSpPr>
        <p:spPr/>
        <p:txBody>
          <a:bodyPr/>
          <a:lstStyle/>
          <a:p>
            <a:r>
              <a:rPr lang="en-US" dirty="0"/>
              <a:t>Attribute Agreement Ordinal Example Output</a:t>
            </a:r>
          </a:p>
        </p:txBody>
      </p:sp>
      <p:sp>
        <p:nvSpPr>
          <p:cNvPr id="5" name="Content Placeholder 4">
            <a:extLst>
              <a:ext uri="{FF2B5EF4-FFF2-40B4-BE49-F238E27FC236}">
                <a16:creationId xmlns:a16="http://schemas.microsoft.com/office/drawing/2014/main" id="{B8B2A784-7340-4DE2-9030-9AFCF0010DBE}"/>
              </a:ext>
            </a:extLst>
          </p:cNvPr>
          <p:cNvSpPr>
            <a:spLocks noGrp="1"/>
          </p:cNvSpPr>
          <p:nvPr>
            <p:ph sz="half" idx="1"/>
          </p:nvPr>
        </p:nvSpPr>
        <p:spPr>
          <a:xfrm>
            <a:off x="838200" y="1690687"/>
            <a:ext cx="5181600" cy="4486275"/>
          </a:xfrm>
        </p:spPr>
        <p:txBody>
          <a:bodyPr>
            <a:normAutofit/>
          </a:bodyPr>
          <a:lstStyle/>
          <a:p>
            <a:pPr marL="0" indent="0">
              <a:buNone/>
            </a:pPr>
            <a:r>
              <a:rPr lang="en-US" sz="1600" dirty="0"/>
              <a:t>The numeric output includes tables on:</a:t>
            </a:r>
          </a:p>
          <a:p>
            <a:pPr>
              <a:lnSpc>
                <a:spcPct val="120000"/>
              </a:lnSpc>
            </a:pPr>
            <a:r>
              <a:rPr lang="en-US" sz="1600" dirty="0"/>
              <a:t>Within Appraiser Agreement</a:t>
            </a:r>
          </a:p>
          <a:p>
            <a:pPr>
              <a:lnSpc>
                <a:spcPct val="120000"/>
              </a:lnSpc>
            </a:pPr>
            <a:r>
              <a:rPr lang="en-US" sz="1600" dirty="0"/>
              <a:t>Within Appraiser Fleiss Kappa Statistic</a:t>
            </a:r>
          </a:p>
          <a:p>
            <a:pPr>
              <a:lnSpc>
                <a:spcPct val="120000"/>
              </a:lnSpc>
            </a:pPr>
            <a:r>
              <a:rPr lang="en-US" sz="1600" dirty="0"/>
              <a:t>Each Appraiser Vs Standard</a:t>
            </a:r>
          </a:p>
          <a:p>
            <a:pPr>
              <a:lnSpc>
                <a:spcPct val="120000"/>
              </a:lnSpc>
            </a:pPr>
            <a:r>
              <a:rPr lang="en-US" sz="1600" dirty="0"/>
              <a:t>Each Appraiser Vs Standard Fleiss Kappa Statistic</a:t>
            </a:r>
          </a:p>
          <a:p>
            <a:pPr>
              <a:lnSpc>
                <a:spcPct val="120000"/>
              </a:lnSpc>
            </a:pPr>
            <a:r>
              <a:rPr lang="en-US" sz="1600" dirty="0"/>
              <a:t>Between Appraiser Agreement</a:t>
            </a:r>
          </a:p>
          <a:p>
            <a:pPr>
              <a:lnSpc>
                <a:spcPct val="120000"/>
              </a:lnSpc>
            </a:pPr>
            <a:r>
              <a:rPr lang="en-US" sz="1600" dirty="0"/>
              <a:t>Between Appraiser Fleiss Kappa Statistic</a:t>
            </a:r>
          </a:p>
          <a:p>
            <a:pPr>
              <a:lnSpc>
                <a:spcPct val="120000"/>
              </a:lnSpc>
            </a:pPr>
            <a:r>
              <a:rPr lang="en-US" sz="1600" dirty="0"/>
              <a:t>All Appraisers Vs Standard</a:t>
            </a:r>
          </a:p>
          <a:p>
            <a:pPr>
              <a:lnSpc>
                <a:spcPct val="120000"/>
              </a:lnSpc>
            </a:pPr>
            <a:r>
              <a:rPr lang="en-US" sz="1600" dirty="0"/>
              <a:t>All Appraisers Vs Standard Fleiss Kappa Statistic</a:t>
            </a:r>
          </a:p>
        </p:txBody>
      </p:sp>
      <p:pic>
        <p:nvPicPr>
          <p:cNvPr id="9" name="Content Placeholder 8">
            <a:extLst>
              <a:ext uri="{FF2B5EF4-FFF2-40B4-BE49-F238E27FC236}">
                <a16:creationId xmlns:a16="http://schemas.microsoft.com/office/drawing/2014/main" id="{F50FEFE0-87EF-47A0-B652-B1C0B0ACA9BB}"/>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40" r="53462"/>
          <a:stretch/>
        </p:blipFill>
        <p:spPr>
          <a:xfrm>
            <a:off x="6612836" y="1690687"/>
            <a:ext cx="4412974" cy="3441980"/>
          </a:xfrm>
        </p:spPr>
      </p:pic>
      <p:pic>
        <p:nvPicPr>
          <p:cNvPr id="7" name="Picture 6" descr="A picture containing food, sitting, drawing&#10;&#10;Description automatically generated">
            <a:extLst>
              <a:ext uri="{FF2B5EF4-FFF2-40B4-BE49-F238E27FC236}">
                <a16:creationId xmlns:a16="http://schemas.microsoft.com/office/drawing/2014/main" id="{80EB3073-DE7C-4019-B8E0-0C20471E5C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930931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Measure &gt; Measurement System Analysis (MSA) &gt; Attribute Agreement Analysis</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t="44" b="35314"/>
          <a:stretch/>
        </p:blipFill>
        <p:spPr>
          <a:xfrm>
            <a:off x="1332486" y="2351314"/>
            <a:ext cx="9258989" cy="3496033"/>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6217529" y="1825625"/>
            <a:ext cx="5090942" cy="3212808"/>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5181600" cy="4351338"/>
          </a:xfrm>
        </p:spPr>
        <p:txBody>
          <a:bodyPr>
            <a:normAutofit/>
          </a:bodyPr>
          <a:lstStyle/>
          <a:p>
            <a:pPr marL="0" indent="0">
              <a:buNone/>
            </a:pPr>
            <a:r>
              <a:rPr lang="en-US" sz="1600" dirty="0"/>
              <a:t>There are four 'drop zones' attached to the study - you can hover over them to see the requirement:</a:t>
            </a:r>
          </a:p>
          <a:p>
            <a:pPr marL="0" indent="0">
              <a:buNone/>
            </a:pPr>
            <a:endParaRPr lang="en-US" sz="1600" dirty="0"/>
          </a:p>
          <a:p>
            <a:r>
              <a:rPr lang="en-US" sz="1600" b="1" dirty="0"/>
              <a:t>Operator Response Variable (required): </a:t>
            </a:r>
            <a:r>
              <a:rPr lang="en-US" sz="1600" dirty="0"/>
              <a:t>for the variable containing the measurement data from the study. Can be numeric or text.</a:t>
            </a:r>
          </a:p>
          <a:p>
            <a:r>
              <a:rPr lang="en-US" sz="1600" b="1" dirty="0"/>
              <a:t>Operator Name Variable (required): </a:t>
            </a:r>
            <a:r>
              <a:rPr lang="en-US" sz="1600" dirty="0"/>
              <a:t>for the variable identifying the operator names. Can be numeric or text.</a:t>
            </a:r>
          </a:p>
          <a:p>
            <a:r>
              <a:rPr lang="en-US" sz="1600" b="1" dirty="0"/>
              <a:t>Part Number Variable (required): </a:t>
            </a:r>
            <a:r>
              <a:rPr lang="en-US" sz="1600" dirty="0"/>
              <a:t>for the variable containing the part numbers. Can be numeric or text.</a:t>
            </a:r>
          </a:p>
          <a:p>
            <a:r>
              <a:rPr lang="en-US" sz="1600" b="1" dirty="0"/>
              <a:t>Reference Variable (optional): </a:t>
            </a:r>
            <a:r>
              <a:rPr lang="en-US" sz="1600" dirty="0"/>
              <a:t>This is the only optional drop zone, for a variable containing the reference or standard part numbers</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Attribute Agreement Binary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p:txBody>
          <a:bodyPr>
            <a:normAutofit/>
          </a:bodyPr>
          <a:lstStyle/>
          <a:p>
            <a:pPr marL="0" indent="0">
              <a:buNone/>
            </a:pPr>
            <a:r>
              <a:rPr lang="en-US" sz="1600" dirty="0"/>
              <a:t>The provided data file contains three different datasets: Part 1, Part 2, Part 3.  We will use Part 1 data for a Binary example and Part 3 data for an Ordinal example.</a:t>
            </a:r>
          </a:p>
          <a:p>
            <a:pPr marL="0" indent="0">
              <a:buNone/>
            </a:pPr>
            <a:endParaRPr lang="en-US" sz="1600" dirty="0"/>
          </a:p>
          <a:p>
            <a:pPr marL="0" indent="0">
              <a:buNone/>
            </a:pPr>
            <a:r>
              <a:rPr lang="en-US" sz="1600" b="1" dirty="0"/>
              <a:t>Steps:</a:t>
            </a:r>
          </a:p>
          <a:p>
            <a:r>
              <a:rPr lang="en-US" sz="1600" dirty="0"/>
              <a:t>Click on the data source and drag </a:t>
            </a:r>
            <a:r>
              <a:rPr lang="en-US" sz="1600" b="1" dirty="0"/>
              <a:t>Part 1 Binary Part </a:t>
            </a:r>
            <a:r>
              <a:rPr lang="en-US" sz="1600" dirty="0"/>
              <a:t>onto the Part Number Variable drop zone.</a:t>
            </a:r>
          </a:p>
          <a:p>
            <a:r>
              <a:rPr lang="en-US" sz="1600" dirty="0"/>
              <a:t>Drag </a:t>
            </a:r>
            <a:r>
              <a:rPr lang="en-US" sz="1600" b="1" dirty="0"/>
              <a:t>Part 1 Binary Operator </a:t>
            </a:r>
            <a:r>
              <a:rPr lang="en-US" sz="1600" dirty="0"/>
              <a:t>onto the Operator Name Variable drop zone.</a:t>
            </a:r>
          </a:p>
          <a:p>
            <a:r>
              <a:rPr lang="en-US" sz="1600" dirty="0"/>
              <a:t>Drag </a:t>
            </a:r>
            <a:r>
              <a:rPr lang="en-US" sz="1600" b="1" dirty="0"/>
              <a:t>Part 1 Binary Observations </a:t>
            </a:r>
            <a:r>
              <a:rPr lang="en-US" sz="1600" dirty="0"/>
              <a:t>onto the Operator Response Variable drop zone.</a:t>
            </a:r>
          </a:p>
          <a:p>
            <a:r>
              <a:rPr lang="en-US" sz="1600" dirty="0"/>
              <a:t>Leave the confidence level at 95% and click “Continue”.</a:t>
            </a:r>
          </a:p>
          <a:p>
            <a:pPr marL="0" indent="0">
              <a:buNone/>
            </a:pPr>
            <a:endParaRPr lang="en-US" sz="1600" dirty="0"/>
          </a:p>
        </p:txBody>
      </p:sp>
      <p:pic>
        <p:nvPicPr>
          <p:cNvPr id="8" name="Content Placeholder 7">
            <a:extLst>
              <a:ext uri="{FF2B5EF4-FFF2-40B4-BE49-F238E27FC236}">
                <a16:creationId xmlns:a16="http://schemas.microsoft.com/office/drawing/2014/main" id="{901EB8C7-016F-43B6-99F8-5979E20219E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p:blipFill>
        <p:spPr>
          <a:xfrm>
            <a:off x="6998724" y="2165345"/>
            <a:ext cx="3967049" cy="2419557"/>
          </a:xfrm>
        </p:spPr>
      </p:pic>
      <p:pic>
        <p:nvPicPr>
          <p:cNvPr id="6" name="Picture 5">
            <a:hlinkClick r:id="rId3"/>
            <a:extLst>
              <a:ext uri="{FF2B5EF4-FFF2-40B4-BE49-F238E27FC236}">
                <a16:creationId xmlns:a16="http://schemas.microsoft.com/office/drawing/2014/main" id="{30399711-9E3A-4716-87A9-C8FB67337EAA}"/>
              </a:ext>
            </a:extLst>
          </p:cNvPr>
          <p:cNvPicPr>
            <a:picLocks noChangeAspect="1"/>
          </p:cNvPicPr>
          <p:nvPr/>
        </p:nvPicPr>
        <p:blipFill>
          <a:blip r:embed="rId4"/>
          <a:stretch>
            <a:fillRect/>
          </a:stretch>
        </p:blipFill>
        <p:spPr>
          <a:xfrm>
            <a:off x="8982249" y="865846"/>
            <a:ext cx="2371550" cy="481626"/>
          </a:xfrm>
          <a:prstGeom prst="rect">
            <a:avLst/>
          </a:prstGeo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hlinkClick r:id="rId3"/>
            <a:extLst>
              <a:ext uri="{FF2B5EF4-FFF2-40B4-BE49-F238E27FC236}">
                <a16:creationId xmlns:a16="http://schemas.microsoft.com/office/drawing/2014/main" id="{F28FC626-B327-4364-B62D-059663AC8CF4}"/>
              </a:ext>
            </a:extLst>
          </p:cNvPr>
          <p:cNvSpPr txBox="1"/>
          <p:nvPr/>
        </p:nvSpPr>
        <p:spPr>
          <a:xfrm>
            <a:off x="8742281" y="1365561"/>
            <a:ext cx="2851485" cy="253916"/>
          </a:xfrm>
          <a:prstGeom prst="rect">
            <a:avLst/>
          </a:prstGeom>
          <a:noFill/>
        </p:spPr>
        <p:txBody>
          <a:bodyPr wrap="square" rtlCol="0">
            <a:spAutoFit/>
          </a:bodyPr>
          <a:lstStyle/>
          <a:p>
            <a:pPr algn="ctr"/>
            <a:r>
              <a:rPr lang="en-US" sz="1050" b="1" dirty="0">
                <a:solidFill>
                  <a:schemeClr val="bg1">
                    <a:lumMod val="50000"/>
                  </a:schemeClr>
                </a:solidFill>
              </a:rPr>
              <a:t>attributemsa_data.csv</a:t>
            </a:r>
          </a:p>
        </p:txBody>
      </p: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0394-1955-42ED-9DE7-D9FEE6F2D67F}"/>
              </a:ext>
            </a:extLst>
          </p:cNvPr>
          <p:cNvSpPr>
            <a:spLocks noGrp="1"/>
          </p:cNvSpPr>
          <p:nvPr>
            <p:ph type="title"/>
          </p:nvPr>
        </p:nvSpPr>
        <p:spPr/>
        <p:txBody>
          <a:bodyPr/>
          <a:lstStyle/>
          <a:p>
            <a:r>
              <a:rPr lang="en-US" dirty="0"/>
              <a:t>Attribute Agreement Binary Example Output</a:t>
            </a:r>
          </a:p>
        </p:txBody>
      </p:sp>
      <p:pic>
        <p:nvPicPr>
          <p:cNvPr id="9" name="Picture 8" descr="A picture containing food, sitting, drawing&#10;&#10;Description automatically generated">
            <a:extLst>
              <a:ext uri="{FF2B5EF4-FFF2-40B4-BE49-F238E27FC236}">
                <a16:creationId xmlns:a16="http://schemas.microsoft.com/office/drawing/2014/main" id="{64D79100-B64F-46CB-B368-FCD5325E6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descr="Graphical user interface&#10;&#10;Description automatically generated">
            <a:extLst>
              <a:ext uri="{FF2B5EF4-FFF2-40B4-BE49-F238E27FC236}">
                <a16:creationId xmlns:a16="http://schemas.microsoft.com/office/drawing/2014/main" id="{8E92FD78-F72C-4F8A-8742-B96B91919655}"/>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187477" y="1873251"/>
            <a:ext cx="9817045" cy="3741799"/>
          </a:xfrm>
        </p:spPr>
      </p:pic>
    </p:spTree>
    <p:extLst>
      <p:ext uri="{BB962C8B-B14F-4D97-AF65-F5344CB8AC3E}">
        <p14:creationId xmlns:p14="http://schemas.microsoft.com/office/powerpoint/2010/main" val="123384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B981-18B2-40CB-89A4-D4C00BC3FF97}"/>
              </a:ext>
            </a:extLst>
          </p:cNvPr>
          <p:cNvSpPr>
            <a:spLocks noGrp="1"/>
          </p:cNvSpPr>
          <p:nvPr>
            <p:ph type="title"/>
          </p:nvPr>
        </p:nvSpPr>
        <p:spPr/>
        <p:txBody>
          <a:bodyPr/>
          <a:lstStyle/>
          <a:p>
            <a:r>
              <a:rPr lang="en-US" dirty="0"/>
              <a:t>Attribute Agreement Binary Example Output</a:t>
            </a:r>
          </a:p>
        </p:txBody>
      </p:sp>
      <p:pic>
        <p:nvPicPr>
          <p:cNvPr id="11" name="Content Placeholder 10">
            <a:extLst>
              <a:ext uri="{FF2B5EF4-FFF2-40B4-BE49-F238E27FC236}">
                <a16:creationId xmlns:a16="http://schemas.microsoft.com/office/drawing/2014/main" id="{A68B3F58-B8B1-4695-BB5F-8958BF77ADFC}"/>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2787"/>
          <a:stretch/>
        </p:blipFill>
        <p:spPr>
          <a:xfrm>
            <a:off x="6321287" y="1397618"/>
            <a:ext cx="5032512" cy="4062763"/>
          </a:xfrm>
        </p:spPr>
      </p:pic>
      <p:sp>
        <p:nvSpPr>
          <p:cNvPr id="4" name="Content Placeholder 3">
            <a:extLst>
              <a:ext uri="{FF2B5EF4-FFF2-40B4-BE49-F238E27FC236}">
                <a16:creationId xmlns:a16="http://schemas.microsoft.com/office/drawing/2014/main" id="{C29B0B58-FE37-4739-8626-F07DF10D05D2}"/>
              </a:ext>
            </a:extLst>
          </p:cNvPr>
          <p:cNvSpPr>
            <a:spLocks noGrp="1"/>
          </p:cNvSpPr>
          <p:nvPr>
            <p:ph sz="half" idx="2"/>
          </p:nvPr>
        </p:nvSpPr>
        <p:spPr>
          <a:xfrm>
            <a:off x="838200" y="1825625"/>
            <a:ext cx="4502426" cy="4351338"/>
          </a:xfrm>
        </p:spPr>
        <p:txBody>
          <a:bodyPr/>
          <a:lstStyle/>
          <a:p>
            <a:pPr marL="0" indent="0">
              <a:buNone/>
            </a:pPr>
            <a:r>
              <a:rPr lang="en-US" sz="1600" dirty="0"/>
              <a:t>The graphical output shows the Confidence interval plot for the Within Appraiser agreement.</a:t>
            </a:r>
          </a:p>
          <a:p>
            <a:pPr marL="0" indent="0">
              <a:buNone/>
            </a:pPr>
            <a:endParaRPr lang="en-US" sz="1600" dirty="0"/>
          </a:p>
          <a:p>
            <a:pPr marL="0" indent="0">
              <a:buNone/>
            </a:pPr>
            <a:r>
              <a:rPr lang="en-US" sz="1600" b="1" dirty="0"/>
              <a:t>Note</a:t>
            </a:r>
            <a:r>
              <a:rPr lang="en-US" sz="1600" dirty="0"/>
              <a:t>: If a Reference/Standard column is dragged on to the optional drop zone on the study, the output displays an additional graph for the Confidence intervals of Appraisers versus the Standard.</a:t>
            </a:r>
            <a:endParaRPr lang="en-US" dirty="0"/>
          </a:p>
        </p:txBody>
      </p:sp>
      <p:pic>
        <p:nvPicPr>
          <p:cNvPr id="7" name="Picture 6" descr="A picture containing food, sitting, drawing&#10;&#10;Description automatically generated">
            <a:extLst>
              <a:ext uri="{FF2B5EF4-FFF2-40B4-BE49-F238E27FC236}">
                <a16:creationId xmlns:a16="http://schemas.microsoft.com/office/drawing/2014/main" id="{80EB3073-DE7C-4019-B8E0-0C20471E5C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03695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B981-18B2-40CB-89A4-D4C00BC3FF97}"/>
              </a:ext>
            </a:extLst>
          </p:cNvPr>
          <p:cNvSpPr>
            <a:spLocks noGrp="1"/>
          </p:cNvSpPr>
          <p:nvPr>
            <p:ph type="title"/>
          </p:nvPr>
        </p:nvSpPr>
        <p:spPr/>
        <p:txBody>
          <a:bodyPr/>
          <a:lstStyle/>
          <a:p>
            <a:r>
              <a:rPr lang="en-US" dirty="0"/>
              <a:t>Attribute Agreement Binary Example Output</a:t>
            </a:r>
          </a:p>
        </p:txBody>
      </p:sp>
      <p:sp>
        <p:nvSpPr>
          <p:cNvPr id="5" name="Content Placeholder 4">
            <a:extLst>
              <a:ext uri="{FF2B5EF4-FFF2-40B4-BE49-F238E27FC236}">
                <a16:creationId xmlns:a16="http://schemas.microsoft.com/office/drawing/2014/main" id="{B8B2A784-7340-4DE2-9030-9AFCF0010DBE}"/>
              </a:ext>
            </a:extLst>
          </p:cNvPr>
          <p:cNvSpPr>
            <a:spLocks noGrp="1"/>
          </p:cNvSpPr>
          <p:nvPr>
            <p:ph sz="half" idx="1"/>
          </p:nvPr>
        </p:nvSpPr>
        <p:spPr>
          <a:xfrm>
            <a:off x="838200" y="1690687"/>
            <a:ext cx="5181600" cy="4486275"/>
          </a:xfrm>
        </p:spPr>
        <p:txBody>
          <a:bodyPr>
            <a:normAutofit/>
          </a:bodyPr>
          <a:lstStyle/>
          <a:p>
            <a:pPr marL="0" indent="0">
              <a:buNone/>
            </a:pPr>
            <a:r>
              <a:rPr lang="en-US" sz="1700" dirty="0"/>
              <a:t>The numeric output contains:</a:t>
            </a:r>
          </a:p>
          <a:p>
            <a:r>
              <a:rPr lang="en-US" sz="1700" dirty="0"/>
              <a:t>Within Appraiser Agreement table: shows the Percent Agreement of each appraiser across their trials.</a:t>
            </a:r>
          </a:p>
          <a:p>
            <a:r>
              <a:rPr lang="en-US" sz="1700" dirty="0"/>
              <a:t>Within Appraiser Fleiss Kappa Statistic table: this statistic takes values ranging from -1 to +1. Value close to +1 indicate strong agreement among appraisers; values around 0 indicate results due to guesswork or random chance and values near -1 indicate the agreement is reversed, i.e., a systematic disagreement among the appraisers.</a:t>
            </a:r>
          </a:p>
          <a:p>
            <a:pPr marL="0" indent="0">
              <a:buNone/>
            </a:pPr>
            <a:endParaRPr lang="en-US" dirty="0"/>
          </a:p>
        </p:txBody>
      </p:sp>
      <p:pic>
        <p:nvPicPr>
          <p:cNvPr id="9" name="Content Placeholder 8">
            <a:extLst>
              <a:ext uri="{FF2B5EF4-FFF2-40B4-BE49-F238E27FC236}">
                <a16:creationId xmlns:a16="http://schemas.microsoft.com/office/drawing/2014/main" id="{F50FEFE0-87EF-47A0-B652-B1C0B0ACA9BB}"/>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219" r="47143"/>
          <a:stretch/>
        </p:blipFill>
        <p:spPr>
          <a:xfrm>
            <a:off x="6560773" y="1690687"/>
            <a:ext cx="4793027" cy="3441980"/>
          </a:xfrm>
        </p:spPr>
      </p:pic>
      <p:pic>
        <p:nvPicPr>
          <p:cNvPr id="7" name="Picture 6" descr="A picture containing food, sitting, drawing&#10;&#10;Description automatically generated">
            <a:extLst>
              <a:ext uri="{FF2B5EF4-FFF2-40B4-BE49-F238E27FC236}">
                <a16:creationId xmlns:a16="http://schemas.microsoft.com/office/drawing/2014/main" id="{80EB3073-DE7C-4019-B8E0-0C20471E5C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36473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Attribute Agreement Ordinal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p:txBody>
          <a:bodyPr>
            <a:normAutofit/>
          </a:bodyPr>
          <a:lstStyle/>
          <a:p>
            <a:pPr marL="0" indent="0">
              <a:buNone/>
            </a:pPr>
            <a:r>
              <a:rPr lang="en-US" sz="1600" dirty="0"/>
              <a:t>Now run the analysis on the Ordinal data set.</a:t>
            </a:r>
          </a:p>
          <a:p>
            <a:pPr marL="0" indent="0">
              <a:buNone/>
            </a:pPr>
            <a:r>
              <a:rPr lang="en-US" sz="1600" b="1" dirty="0"/>
              <a:t>Steps:</a:t>
            </a:r>
          </a:p>
          <a:p>
            <a:r>
              <a:rPr lang="en-US" sz="1600" dirty="0"/>
              <a:t>Click on the data source and drag </a:t>
            </a:r>
            <a:r>
              <a:rPr lang="en-US" sz="1600" b="1" dirty="0"/>
              <a:t>Part 3 Ordinal Part </a:t>
            </a:r>
            <a:r>
              <a:rPr lang="en-US" sz="1600" dirty="0"/>
              <a:t>onto the Part Number Variable drop zone.</a:t>
            </a:r>
          </a:p>
          <a:p>
            <a:r>
              <a:rPr lang="en-US" sz="1600" dirty="0"/>
              <a:t>Drag </a:t>
            </a:r>
            <a:r>
              <a:rPr lang="en-US" sz="1600" b="1" dirty="0"/>
              <a:t>Part 3 Ordinal Operator </a:t>
            </a:r>
            <a:r>
              <a:rPr lang="en-US" sz="1600" dirty="0"/>
              <a:t>onto the Operator Name Variable drop zone.</a:t>
            </a:r>
          </a:p>
          <a:p>
            <a:r>
              <a:rPr lang="en-US" sz="1600" dirty="0"/>
              <a:t>Drag </a:t>
            </a:r>
            <a:r>
              <a:rPr lang="en-US" sz="1600" b="1" dirty="0"/>
              <a:t>Part 3 Ordinal Observations </a:t>
            </a:r>
            <a:r>
              <a:rPr lang="en-US" sz="1600" dirty="0"/>
              <a:t>onto the Operator Response Variable drop zone.</a:t>
            </a:r>
          </a:p>
          <a:p>
            <a:r>
              <a:rPr lang="en-US" sz="1600" dirty="0"/>
              <a:t>Drag </a:t>
            </a:r>
            <a:r>
              <a:rPr lang="en-US" sz="1600" b="1" dirty="0"/>
              <a:t>Part 3 Ordinal Reference</a:t>
            </a:r>
            <a:r>
              <a:rPr lang="en-US" sz="1600" dirty="0"/>
              <a:t> onto the Reference Variable drop zone.</a:t>
            </a:r>
          </a:p>
          <a:p>
            <a:r>
              <a:rPr lang="en-US" sz="1600" dirty="0"/>
              <a:t>Click the toggle button ON for Ordinal</a:t>
            </a:r>
          </a:p>
          <a:p>
            <a:r>
              <a:rPr lang="en-US" sz="1600" dirty="0"/>
              <a:t>Leave the confidence level at 95% and click “Continue”.</a:t>
            </a:r>
          </a:p>
          <a:p>
            <a:pPr marL="0" indent="0">
              <a:buNone/>
            </a:pPr>
            <a:endParaRPr lang="en-US" sz="1600" dirty="0"/>
          </a:p>
        </p:txBody>
      </p:sp>
      <p:pic>
        <p:nvPicPr>
          <p:cNvPr id="8" name="Content Placeholder 7">
            <a:extLst>
              <a:ext uri="{FF2B5EF4-FFF2-40B4-BE49-F238E27FC236}">
                <a16:creationId xmlns:a16="http://schemas.microsoft.com/office/drawing/2014/main" id="{901EB8C7-016F-43B6-99F8-5979E20219E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p:blipFill>
        <p:spPr>
          <a:xfrm>
            <a:off x="6226962" y="1821432"/>
            <a:ext cx="5126838" cy="3215136"/>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30048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50394-1955-42ED-9DE7-D9FEE6F2D67F}"/>
              </a:ext>
            </a:extLst>
          </p:cNvPr>
          <p:cNvSpPr>
            <a:spLocks noGrp="1"/>
          </p:cNvSpPr>
          <p:nvPr>
            <p:ph type="title"/>
          </p:nvPr>
        </p:nvSpPr>
        <p:spPr/>
        <p:txBody>
          <a:bodyPr/>
          <a:lstStyle/>
          <a:p>
            <a:r>
              <a:rPr lang="en-US" dirty="0"/>
              <a:t>Attribute Agreement Ordinal Example Output</a:t>
            </a:r>
          </a:p>
        </p:txBody>
      </p:sp>
      <p:pic>
        <p:nvPicPr>
          <p:cNvPr id="9" name="Picture 8" descr="A picture containing food, sitting, drawing&#10;&#10;Description automatically generated">
            <a:extLst>
              <a:ext uri="{FF2B5EF4-FFF2-40B4-BE49-F238E27FC236}">
                <a16:creationId xmlns:a16="http://schemas.microsoft.com/office/drawing/2014/main" id="{64D79100-B64F-46CB-B368-FCD5325E6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8E92FD78-F72C-4F8A-8742-B96B91919655}"/>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897345" y="1873251"/>
            <a:ext cx="10397309" cy="3777275"/>
          </a:xfrm>
        </p:spPr>
      </p:pic>
    </p:spTree>
    <p:extLst>
      <p:ext uri="{BB962C8B-B14F-4D97-AF65-F5344CB8AC3E}">
        <p14:creationId xmlns:p14="http://schemas.microsoft.com/office/powerpoint/2010/main" val="802778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761</Words>
  <Application>Microsoft Office PowerPoint</Application>
  <PresentationFormat>Widescreen</PresentationFormat>
  <Paragraphs>72</Paragraphs>
  <Slides>11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Attribute Agreement Analysis</vt:lpstr>
      <vt:lpstr>Using EngineRoom</vt:lpstr>
      <vt:lpstr>Using EngineRoom</vt:lpstr>
      <vt:lpstr>Attribute Agreement Binary Example</vt:lpstr>
      <vt:lpstr>Attribute Agreement Binary Example Output</vt:lpstr>
      <vt:lpstr>Attribute Agreement Binary Example Output</vt:lpstr>
      <vt:lpstr>Attribute Agreement Binary Example Output</vt:lpstr>
      <vt:lpstr>Attribute Agreement Ordinal Example</vt:lpstr>
      <vt:lpstr>Attribute Agreement Ordinal Example Output</vt:lpstr>
      <vt:lpstr>Attribute Agreement Ordinal Example Output</vt:lpstr>
      <vt:lpstr>Attribute Agreement Ordinal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19</cp:revision>
  <dcterms:created xsi:type="dcterms:W3CDTF">2020-09-22T21:11:07Z</dcterms:created>
  <dcterms:modified xsi:type="dcterms:W3CDTF">2020-10-30T21:08:01Z</dcterms:modified>
</cp:coreProperties>
</file>