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2" r:id="rId4"/>
    <p:sldId id="272" r:id="rId5"/>
    <p:sldId id="264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CB9"/>
    <a:srgbClr val="5C9833"/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8860" autoAdjust="0"/>
  </p:normalViewPr>
  <p:slideViewPr>
    <p:cSldViewPr snapToGrid="0">
      <p:cViewPr>
        <p:scale>
          <a:sx n="69" d="100"/>
          <a:sy n="69" d="100"/>
        </p:scale>
        <p:origin x="412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test statistic is based on the differences of the paired observations across the two samples. The test itself is very similar to the one sample t-test.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test can be used on raw data (the sample measurements) or sample summary data in the form of the mean and standard deviation of the differences.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For the Paired samples test, the number of observations in the two groups must be equal.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8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20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media.moresteam.com/university/tutorials/nonint/new/two_means_paired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media.moresteam.com/university/downloads/pairedt_exmpldata.xlsx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Means t-test (Paired Samples)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02228"/>
            <a:ext cx="5490411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When to use this tool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Use this test to compare the means of two dependent (paired) populations, such as 'Before' and 'After' measurements of test scores for the same group of subjects. As an example, a researcher might use this test to compare the mean response time to a stimulus before and after a treatment regimen is administered to a group of subjects.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The test makes the following conditions/assumptions: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+mj-lt"/>
              </a:rPr>
              <a:t>The paired differences are continuous numeric.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+mj-lt"/>
              </a:rPr>
              <a:t>The units are randomly sampled.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+mj-lt"/>
              </a:rPr>
              <a:t>The paired differences are normally distributed.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1" name="Content Placeholder 10">
            <a:hlinkClick r:id="rId4"/>
            <a:extLst>
              <a:ext uri="{FF2B5EF4-FFF2-40B4-BE49-F238E27FC236}">
                <a16:creationId xmlns:a16="http://schemas.microsoft.com/office/drawing/2014/main" id="{BF7628D0-C27C-4C3D-BCF6-B037512ED2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" b="206"/>
          <a:stretch/>
        </p:blipFill>
        <p:spPr>
          <a:xfrm>
            <a:off x="6985331" y="1690688"/>
            <a:ext cx="4702845" cy="2628649"/>
          </a:xfrm>
        </p:spPr>
      </p:pic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A727FA3C-6F95-4B22-8CEB-B970C9C4AF83}"/>
              </a:ext>
            </a:extLst>
          </p:cNvPr>
          <p:cNvSpPr txBox="1"/>
          <p:nvPr/>
        </p:nvSpPr>
        <p:spPr>
          <a:xfrm>
            <a:off x="6662986" y="4319337"/>
            <a:ext cx="54681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https://media.moresteam.com/university/tutorials/nonint/new/two_means_paired.mp4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550A82-5D06-4D7E-BBA6-2F4C83FEFDFB}"/>
              </a:ext>
            </a:extLst>
          </p:cNvPr>
          <p:cNvGrpSpPr/>
          <p:nvPr/>
        </p:nvGrpSpPr>
        <p:grpSpPr>
          <a:xfrm>
            <a:off x="7827421" y="2029946"/>
            <a:ext cx="3310949" cy="2158232"/>
            <a:chOff x="7827421" y="2029946"/>
            <a:chExt cx="3310949" cy="21582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755A24-27D0-459E-8FB3-0758D84CC5F0}"/>
                </a:ext>
              </a:extLst>
            </p:cNvPr>
            <p:cNvSpPr/>
            <p:nvPr/>
          </p:nvSpPr>
          <p:spPr>
            <a:xfrm>
              <a:off x="7827421" y="2029946"/>
              <a:ext cx="3310949" cy="21582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46CD248-22F6-41ED-B2E1-EDC3B53F5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27421" y="2029946"/>
              <a:ext cx="3273797" cy="1888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425-30EB-4064-AB06-CD6A0C78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2958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Analyze &gt; Parametric &gt; 2 Means t-Test</a:t>
            </a:r>
          </a:p>
        </p:txBody>
      </p:sp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7E137-4A2B-450E-8D6C-7B6C20235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40" b="24905"/>
          <a:stretch/>
        </p:blipFill>
        <p:spPr>
          <a:xfrm>
            <a:off x="1147857" y="2351314"/>
            <a:ext cx="6913301" cy="37366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60B84B-4247-4206-B862-70B6860BEB36}"/>
              </a:ext>
            </a:extLst>
          </p:cNvPr>
          <p:cNvSpPr/>
          <p:nvPr/>
        </p:nvSpPr>
        <p:spPr>
          <a:xfrm>
            <a:off x="8590548" y="2610853"/>
            <a:ext cx="3392905" cy="3068053"/>
          </a:xfrm>
          <a:prstGeom prst="rect">
            <a:avLst/>
          </a:prstGeom>
          <a:noFill/>
          <a:ln>
            <a:solidFill>
              <a:srgbClr val="1A8CB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447DC8-B56C-4901-91DF-EE7BE08D9608}"/>
              </a:ext>
            </a:extLst>
          </p:cNvPr>
          <p:cNvSpPr txBox="1"/>
          <p:nvPr/>
        </p:nvSpPr>
        <p:spPr>
          <a:xfrm>
            <a:off x="8694319" y="2643773"/>
            <a:ext cx="31853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You can also use the Wizard: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Analyze &gt; Hypothesis Testing Wizard</a:t>
            </a:r>
          </a:p>
        </p:txBody>
      </p:sp>
      <p:pic>
        <p:nvPicPr>
          <p:cNvPr id="11" name="Picture 10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5991DAAF-C694-418E-AA79-093CFCA99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078" y="3325241"/>
            <a:ext cx="3380375" cy="217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Means t-Test (Paired Samples) Example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B4C9505-7886-49A3-90D3-1D1B37143A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5214" y="4318615"/>
            <a:ext cx="1651111" cy="1908249"/>
          </a:xfrm>
        </p:spPr>
      </p:pic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" name="Picture 1">
            <a:hlinkClick r:id="rId5"/>
            <a:extLst>
              <a:ext uri="{FF2B5EF4-FFF2-40B4-BE49-F238E27FC236}">
                <a16:creationId xmlns:a16="http://schemas.microsoft.com/office/drawing/2014/main" id="{072A51F0-C2F4-47D4-A0B3-B49A6B2813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250" y="779633"/>
            <a:ext cx="2371550" cy="481626"/>
          </a:xfrm>
          <a:prstGeom prst="rect">
            <a:avLst/>
          </a:prstGeom>
        </p:spPr>
      </p:pic>
      <p:sp>
        <p:nvSpPr>
          <p:cNvPr id="3" name="TextBox 2">
            <a:hlinkClick r:id="rId5"/>
            <a:extLst>
              <a:ext uri="{FF2B5EF4-FFF2-40B4-BE49-F238E27FC236}">
                <a16:creationId xmlns:a16="http://schemas.microsoft.com/office/drawing/2014/main" id="{2C100111-7B94-4C66-8D5C-31F7DD725027}"/>
              </a:ext>
            </a:extLst>
          </p:cNvPr>
          <p:cNvSpPr txBox="1"/>
          <p:nvPr/>
        </p:nvSpPr>
        <p:spPr>
          <a:xfrm>
            <a:off x="8931110" y="1261259"/>
            <a:ext cx="2473830" cy="280928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pairedt_exmpldata.xlsx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1734E-0AB9-4B4D-AA80-129989CE0079}"/>
              </a:ext>
            </a:extLst>
          </p:cNvPr>
          <p:cNvSpPr txBox="1"/>
          <p:nvPr/>
        </p:nvSpPr>
        <p:spPr>
          <a:xfrm>
            <a:off x="838200" y="1825625"/>
            <a:ext cx="30251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using raw data, your data variables may be in two separate columns (unstacked) or in a single column (stacked) with a second column containing the group IDs. The group ID variable should be dragged on to the 'Grouping Variable' drop zone on the study.</a:t>
            </a:r>
          </a:p>
          <a:p>
            <a:endParaRPr lang="en-US" sz="1200" dirty="0"/>
          </a:p>
          <a:p>
            <a:r>
              <a:rPr lang="en-US" sz="1200" dirty="0"/>
              <a:t>For this example, we have unstacked data on the sales (in thousands) made by 9 associates Before and After a training program. We want to test whether training increased the sales by more than $3K.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76C6892-24E5-46E8-B925-8B94BDD6CA8E}"/>
              </a:ext>
            </a:extLst>
          </p:cNvPr>
          <p:cNvSpPr txBox="1">
            <a:spLocks/>
          </p:cNvSpPr>
          <p:nvPr/>
        </p:nvSpPr>
        <p:spPr>
          <a:xfrm>
            <a:off x="4791961" y="1562424"/>
            <a:ext cx="3536702" cy="418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Steps: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Drag the </a:t>
            </a:r>
            <a:r>
              <a:rPr lang="en-US" sz="1200" b="1" dirty="0"/>
              <a:t>After</a:t>
            </a:r>
            <a:r>
              <a:rPr lang="en-US" sz="1200" dirty="0"/>
              <a:t> variable onto the Data variable drop zone, then drag the </a:t>
            </a:r>
            <a:r>
              <a:rPr lang="en-US" sz="1200" b="1" dirty="0"/>
              <a:t>Before</a:t>
            </a:r>
            <a:r>
              <a:rPr lang="en-US" sz="1200" dirty="0"/>
              <a:t> variable onto the second Data variable drop zone on the study.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Click “Continue”.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Set up the test as shown</a:t>
            </a:r>
          </a:p>
          <a:p>
            <a:pPr lvl="1"/>
            <a:r>
              <a:rPr lang="en-US" sz="1200" dirty="0"/>
              <a:t>Alternative Hypothesis:  </a:t>
            </a:r>
            <a:r>
              <a:rPr lang="en-US" sz="1200" b="1" dirty="0"/>
              <a:t>“Greater than”</a:t>
            </a:r>
          </a:p>
          <a:p>
            <a:pPr lvl="1"/>
            <a:r>
              <a:rPr lang="en-US" sz="1200" dirty="0"/>
              <a:t>Significance level:  </a:t>
            </a:r>
            <a:r>
              <a:rPr lang="en-US" sz="1200" b="1" dirty="0"/>
              <a:t>0.05</a:t>
            </a:r>
          </a:p>
          <a:p>
            <a:pPr lvl="1"/>
            <a:r>
              <a:rPr lang="en-US" sz="1200" dirty="0"/>
              <a:t>Hypothesized Mean Difference:  </a:t>
            </a:r>
            <a:r>
              <a:rPr lang="en-US" sz="1200" b="1" dirty="0"/>
              <a:t>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Click “Continue”.</a:t>
            </a:r>
          </a:p>
          <a:p>
            <a:pPr marL="342900" indent="-342900">
              <a:buFont typeface="+mj-lt"/>
              <a:buAutoNum type="arabicPeriod"/>
            </a:pPr>
            <a:endParaRPr lang="en-US" sz="1200" dirty="0"/>
          </a:p>
        </p:txBody>
      </p:sp>
      <p:pic>
        <p:nvPicPr>
          <p:cNvPr id="2050" name="Picture 2" descr="The setup screen shows the Alternative Hypothesis set to Greater than, the alpha set to 0.05, and the Hypothesied Mean Difference set to 3.">
            <a:extLst>
              <a:ext uri="{FF2B5EF4-FFF2-40B4-BE49-F238E27FC236}">
                <a16:creationId xmlns:a16="http://schemas.microsoft.com/office/drawing/2014/main" id="{018F4DD7-B96D-436A-9444-AB4CDA06B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086" y="2586822"/>
            <a:ext cx="3644127" cy="343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54FFF1C-CD6A-49C9-95FD-644A5582AAE5}"/>
              </a:ext>
            </a:extLst>
          </p:cNvPr>
          <p:cNvSpPr/>
          <p:nvPr/>
        </p:nvSpPr>
        <p:spPr>
          <a:xfrm>
            <a:off x="8802478" y="4549967"/>
            <a:ext cx="2027103" cy="24237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Means t-Test (Raw Data) Output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026" name="Picture 2" descr="The conclusion is at the 5% leve, reject the null hypothesis. There are charts and graphs to support this conclusion.">
            <a:extLst>
              <a:ext uri="{FF2B5EF4-FFF2-40B4-BE49-F238E27FC236}">
                <a16:creationId xmlns:a16="http://schemas.microsoft.com/office/drawing/2014/main" id="{51B7C455-790D-44F8-B524-81B60B4C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10" y="1520448"/>
            <a:ext cx="8040925" cy="457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09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Means t-Test (Summary Data)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600073" cy="3781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If you have the sample summary data for the differences of the paired observations, enter them into the test dialog and follow the remaining steps as above:</a:t>
            </a:r>
          </a:p>
          <a:p>
            <a:r>
              <a:rPr lang="en-US" sz="1400" dirty="0"/>
              <a:t>Name:  </a:t>
            </a:r>
            <a:r>
              <a:rPr lang="en-US" sz="1400" b="1" dirty="0"/>
              <a:t>“After-Before”</a:t>
            </a:r>
          </a:p>
          <a:p>
            <a:r>
              <a:rPr lang="en-US" sz="1400" dirty="0"/>
              <a:t>Sample Size (n):  </a:t>
            </a:r>
            <a:r>
              <a:rPr lang="en-US" sz="1400" b="1" dirty="0"/>
              <a:t>9</a:t>
            </a:r>
          </a:p>
          <a:p>
            <a:r>
              <a:rPr lang="en-US" sz="1400" dirty="0"/>
              <a:t>Mean of Diff.:  </a:t>
            </a:r>
            <a:r>
              <a:rPr lang="en-US" sz="1400" b="1" dirty="0"/>
              <a:t>11.89</a:t>
            </a:r>
          </a:p>
          <a:p>
            <a:r>
              <a:rPr lang="en-US" sz="1400" dirty="0"/>
              <a:t>Paired Std. Dev.:  </a:t>
            </a:r>
            <a:r>
              <a:rPr lang="en-US" sz="1400" b="1" dirty="0"/>
              <a:t>6.89</a:t>
            </a:r>
            <a:endParaRPr lang="en-US" sz="1400" dirty="0"/>
          </a:p>
          <a:p>
            <a:r>
              <a:rPr lang="en-US" sz="1400" dirty="0"/>
              <a:t>Click “Continue”.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1958BE-1A53-45E8-93D0-E056E3974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825625"/>
            <a:ext cx="4785333" cy="39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6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Means t-Test (Summary Data) Output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0B97CF-E4C6-47C5-969A-7C54DD201C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606" y="1465626"/>
            <a:ext cx="7955280" cy="478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484</Words>
  <Application>Microsoft Office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Office Theme</vt:lpstr>
      <vt:lpstr>2 Means t-test (Paired Samples)</vt:lpstr>
      <vt:lpstr>Using EngineRoom</vt:lpstr>
      <vt:lpstr>2 Means t-Test (Paired Samples) Example</vt:lpstr>
      <vt:lpstr>2 Means t-Test (Raw Data) Output</vt:lpstr>
      <vt:lpstr>2 Means t-Test (Summary Data) Example</vt:lpstr>
      <vt:lpstr>2 Means t-Test (Summary Data)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Smita Skrivanek</cp:lastModifiedBy>
  <cp:revision>30</cp:revision>
  <dcterms:created xsi:type="dcterms:W3CDTF">2020-09-22T21:11:07Z</dcterms:created>
  <dcterms:modified xsi:type="dcterms:W3CDTF">2021-12-09T20:50:42Z</dcterms:modified>
</cp:coreProperties>
</file>