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9" r:id="rId2"/>
    <p:sldId id="261" r:id="rId3"/>
    <p:sldId id="262" r:id="rId4"/>
    <p:sldId id="264" r:id="rId5"/>
    <p:sldId id="26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C9833"/>
    <a:srgbClr val="EC55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79" autoAdjust="0"/>
    <p:restoredTop sz="82738" autoAdjust="0"/>
  </p:normalViewPr>
  <p:slideViewPr>
    <p:cSldViewPr snapToGrid="0">
      <p:cViewPr varScale="1">
        <p:scale>
          <a:sx n="74" d="100"/>
          <a:sy n="74" d="100"/>
        </p:scale>
        <p:origin x="4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DD2629-3B0D-42F8-B36C-08113B99121D}" type="datetimeFigureOut">
              <a:rPr lang="en-US" smtClean="0"/>
              <a:t>10/20/2020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187927-3E4B-4800-B469-7E8E4F2BE502}" type="slidenum">
              <a:rPr lang="en-US" smtClean="0"/>
              <a:t>‹#›</a:t>
            </a:fld>
            <a:endParaRPr lang="en-US"/>
          </a:p>
        </p:txBody>
      </p:sp>
    </p:spTree>
    <p:extLst>
      <p:ext uri="{BB962C8B-B14F-4D97-AF65-F5344CB8AC3E}">
        <p14:creationId xmlns:p14="http://schemas.microsoft.com/office/powerpoint/2010/main" val="1575087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mj-lt"/>
              </a:rPr>
              <a:t>ANOVA assumes the underlying data distributions are normal and that the variances are equal across the populations.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i="0" dirty="0">
                <a:solidFill>
                  <a:srgbClr val="000000"/>
                </a:solidFill>
                <a:effectLst/>
                <a:latin typeface="Open Sans" panose="020B0606030504020204" pitchFamily="34" charset="0"/>
              </a:rPr>
              <a:t>This test is robust to the violation of the normal distribution assumption for large samples. Similarly, the test is fairly robust to the violation of the equality of variances assumption IF all the samples are of the same size.</a:t>
            </a:r>
            <a:endParaRPr lang="en-US" sz="1200" dirty="0">
              <a:latin typeface="+mj-lt"/>
            </a:endParaRPr>
          </a:p>
          <a:p>
            <a:endParaRPr lang="en-US" dirty="0"/>
          </a:p>
        </p:txBody>
      </p:sp>
      <p:sp>
        <p:nvSpPr>
          <p:cNvPr id="4" name="Slide Number Placeholder 3"/>
          <p:cNvSpPr>
            <a:spLocks noGrp="1"/>
          </p:cNvSpPr>
          <p:nvPr>
            <p:ph type="sldNum" sz="quarter" idx="5"/>
          </p:nvPr>
        </p:nvSpPr>
        <p:spPr/>
        <p:txBody>
          <a:bodyPr/>
          <a:lstStyle/>
          <a:p>
            <a:fld id="{57187927-3E4B-4800-B469-7E8E4F2BE502}" type="slidenum">
              <a:rPr lang="en-US" smtClean="0"/>
              <a:t>1</a:t>
            </a:fld>
            <a:endParaRPr lang="en-US"/>
          </a:p>
        </p:txBody>
      </p:sp>
    </p:spTree>
    <p:extLst>
      <p:ext uri="{BB962C8B-B14F-4D97-AF65-F5344CB8AC3E}">
        <p14:creationId xmlns:p14="http://schemas.microsoft.com/office/powerpoint/2010/main" val="14957149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187927-3E4B-4800-B469-7E8E4F2BE502}" type="slidenum">
              <a:rPr lang="en-US" smtClean="0"/>
              <a:t>3</a:t>
            </a:fld>
            <a:endParaRPr lang="en-US"/>
          </a:p>
        </p:txBody>
      </p:sp>
    </p:spTree>
    <p:extLst>
      <p:ext uri="{BB962C8B-B14F-4D97-AF65-F5344CB8AC3E}">
        <p14:creationId xmlns:p14="http://schemas.microsoft.com/office/powerpoint/2010/main" val="35327602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187927-3E4B-4800-B469-7E8E4F2BE502}" type="slidenum">
              <a:rPr lang="en-US" smtClean="0"/>
              <a:t>4</a:t>
            </a:fld>
            <a:endParaRPr lang="en-US"/>
          </a:p>
        </p:txBody>
      </p:sp>
    </p:spTree>
    <p:extLst>
      <p:ext uri="{BB962C8B-B14F-4D97-AF65-F5344CB8AC3E}">
        <p14:creationId xmlns:p14="http://schemas.microsoft.com/office/powerpoint/2010/main" val="20358326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Output Notes:</a:t>
            </a:r>
          </a:p>
          <a:p>
            <a:pPr marL="228600" indent="-228600">
              <a:buFont typeface="+mj-lt"/>
              <a:buAutoNum type="arabicPeriod"/>
            </a:pPr>
            <a:r>
              <a:rPr lang="en-US" b="0" i="0" dirty="0">
                <a:solidFill>
                  <a:srgbClr val="000000"/>
                </a:solidFill>
                <a:effectLst/>
                <a:latin typeface="Open Sans" panose="020B0606030504020204" pitchFamily="34" charset="0"/>
              </a:rPr>
              <a:t>The output includes the ANOVA table showing the p-value. If the p-value is smaller than the chosen significance level (0.05 by default), then we reject the null hypothesis and conclude that the means differ significantly. This is the case in this example.</a:t>
            </a:r>
          </a:p>
          <a:p>
            <a:pPr marL="228600" indent="-228600" algn="l">
              <a:buFont typeface="+mj-lt"/>
              <a:buAutoNum type="arabicPeriod"/>
            </a:pPr>
            <a:r>
              <a:rPr lang="en-US" b="0" i="0" dirty="0">
                <a:solidFill>
                  <a:srgbClr val="000000"/>
                </a:solidFill>
                <a:effectLst/>
                <a:latin typeface="Open Sans" panose="020B0606030504020204" pitchFamily="34" charset="0"/>
              </a:rPr>
              <a:t>If the test is significant (i.e. we reject the null hypothesis), the next task is to identify which pair/s of means is/are different. Examine the All Pairwise Comparisons table in the output to get this information. In our example, the difference of means of Route C - Route A is significant, so route C differs significantly from route A. Further, this difference is negative (from the sign of the mean difference, -2.8) so we can say that the mean distance from route C is shorter than that from route A. Thus, route C is the shortest route.</a:t>
            </a:r>
          </a:p>
          <a:p>
            <a:endParaRPr lang="en-US" b="0" dirty="0"/>
          </a:p>
        </p:txBody>
      </p:sp>
      <p:sp>
        <p:nvSpPr>
          <p:cNvPr id="4" name="Slide Number Placeholder 3"/>
          <p:cNvSpPr>
            <a:spLocks noGrp="1"/>
          </p:cNvSpPr>
          <p:nvPr>
            <p:ph type="sldNum" sz="quarter" idx="5"/>
          </p:nvPr>
        </p:nvSpPr>
        <p:spPr/>
        <p:txBody>
          <a:bodyPr/>
          <a:lstStyle/>
          <a:p>
            <a:fld id="{57187927-3E4B-4800-B469-7E8E4F2BE502}" type="slidenum">
              <a:rPr lang="en-US" smtClean="0"/>
              <a:t>5</a:t>
            </a:fld>
            <a:endParaRPr lang="en-US"/>
          </a:p>
        </p:txBody>
      </p:sp>
    </p:spTree>
    <p:extLst>
      <p:ext uri="{BB962C8B-B14F-4D97-AF65-F5344CB8AC3E}">
        <p14:creationId xmlns:p14="http://schemas.microsoft.com/office/powerpoint/2010/main" val="2415645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64E4F-1A35-4E16-AA43-A9132E3EE71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CC7A6E9-76B6-46C6-A4A3-C258B3D0F6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0E01CE7-6BF9-4457-8454-F1D5A993DAF7}"/>
              </a:ext>
            </a:extLst>
          </p:cNvPr>
          <p:cNvSpPr>
            <a:spLocks noGrp="1"/>
          </p:cNvSpPr>
          <p:nvPr>
            <p:ph type="dt" sz="half" idx="10"/>
          </p:nvPr>
        </p:nvSpPr>
        <p:spPr/>
        <p:txBody>
          <a:bodyPr/>
          <a:lstStyle/>
          <a:p>
            <a:fld id="{4198E5E3-5AD7-4DBE-8394-E18C9BED7EE5}" type="datetimeFigureOut">
              <a:rPr lang="en-US" smtClean="0"/>
              <a:t>10/20/2020</a:t>
            </a:fld>
            <a:endParaRPr lang="en-US"/>
          </a:p>
        </p:txBody>
      </p:sp>
      <p:sp>
        <p:nvSpPr>
          <p:cNvPr id="5" name="Footer Placeholder 4">
            <a:extLst>
              <a:ext uri="{FF2B5EF4-FFF2-40B4-BE49-F238E27FC236}">
                <a16:creationId xmlns:a16="http://schemas.microsoft.com/office/drawing/2014/main" id="{28E62554-9DB0-4C81-8F3D-23F2097FC6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7F2AFA-3070-4BD6-83AC-85EE1C26CAA0}"/>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652213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BE446-02E8-4723-A03F-D3E99EB3375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B3A148-B1FD-44DD-ACB0-5309398EFF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3F4043-9855-4398-968A-109578FCA0C7}"/>
              </a:ext>
            </a:extLst>
          </p:cNvPr>
          <p:cNvSpPr>
            <a:spLocks noGrp="1"/>
          </p:cNvSpPr>
          <p:nvPr>
            <p:ph type="dt" sz="half" idx="10"/>
          </p:nvPr>
        </p:nvSpPr>
        <p:spPr/>
        <p:txBody>
          <a:bodyPr/>
          <a:lstStyle/>
          <a:p>
            <a:fld id="{4198E5E3-5AD7-4DBE-8394-E18C9BED7EE5}" type="datetimeFigureOut">
              <a:rPr lang="en-US" smtClean="0"/>
              <a:t>10/20/2020</a:t>
            </a:fld>
            <a:endParaRPr lang="en-US"/>
          </a:p>
        </p:txBody>
      </p:sp>
      <p:sp>
        <p:nvSpPr>
          <p:cNvPr id="5" name="Footer Placeholder 4">
            <a:extLst>
              <a:ext uri="{FF2B5EF4-FFF2-40B4-BE49-F238E27FC236}">
                <a16:creationId xmlns:a16="http://schemas.microsoft.com/office/drawing/2014/main" id="{22E05971-F4DF-49F7-90CB-CE447A5083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872770-14A7-4924-BE94-8ACD3C757524}"/>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478587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F6CF63-7DA5-4347-90FC-B926F84E7B9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A18029-C821-4F16-8EA5-03CB0D7C0F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5E7F9D-F5C6-418E-B0CE-2A41A8070BC0}"/>
              </a:ext>
            </a:extLst>
          </p:cNvPr>
          <p:cNvSpPr>
            <a:spLocks noGrp="1"/>
          </p:cNvSpPr>
          <p:nvPr>
            <p:ph type="dt" sz="half" idx="10"/>
          </p:nvPr>
        </p:nvSpPr>
        <p:spPr/>
        <p:txBody>
          <a:bodyPr/>
          <a:lstStyle/>
          <a:p>
            <a:fld id="{4198E5E3-5AD7-4DBE-8394-E18C9BED7EE5}" type="datetimeFigureOut">
              <a:rPr lang="en-US" smtClean="0"/>
              <a:t>10/20/2020</a:t>
            </a:fld>
            <a:endParaRPr lang="en-US"/>
          </a:p>
        </p:txBody>
      </p:sp>
      <p:sp>
        <p:nvSpPr>
          <p:cNvPr id="5" name="Footer Placeholder 4">
            <a:extLst>
              <a:ext uri="{FF2B5EF4-FFF2-40B4-BE49-F238E27FC236}">
                <a16:creationId xmlns:a16="http://schemas.microsoft.com/office/drawing/2014/main" id="{0C93F0FD-299C-4260-93D4-30FFEFA079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5B095B-6720-49D0-B887-BBF043129F17}"/>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1096127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05075-7589-4CEC-AB36-9AE261D430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884923-89D1-4A14-B5DE-5426CACA2E83}"/>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0817174-298F-47A1-A710-1303F4C1C4D8}"/>
              </a:ext>
            </a:extLst>
          </p:cNvPr>
          <p:cNvSpPr>
            <a:spLocks noGrp="1"/>
          </p:cNvSpPr>
          <p:nvPr>
            <p:ph type="dt" sz="half" idx="10"/>
          </p:nvPr>
        </p:nvSpPr>
        <p:spPr/>
        <p:txBody>
          <a:bodyPr/>
          <a:lstStyle/>
          <a:p>
            <a:fld id="{4198E5E3-5AD7-4DBE-8394-E18C9BED7EE5}" type="datetimeFigureOut">
              <a:rPr lang="en-US" smtClean="0"/>
              <a:t>10/20/2020</a:t>
            </a:fld>
            <a:endParaRPr lang="en-US"/>
          </a:p>
        </p:txBody>
      </p:sp>
      <p:sp>
        <p:nvSpPr>
          <p:cNvPr id="5" name="Footer Placeholder 4">
            <a:extLst>
              <a:ext uri="{FF2B5EF4-FFF2-40B4-BE49-F238E27FC236}">
                <a16:creationId xmlns:a16="http://schemas.microsoft.com/office/drawing/2014/main" id="{4A0E1EA2-D9FA-459D-A40E-540F1DF686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4A142A-049D-49DF-B19D-6873C00ABFB1}"/>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955600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C616E-EB54-44A8-85B4-7E46BCC855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02B223A-2F95-4D0D-B28A-BB84F5547D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B31F3B-D0F1-41F7-AD78-5F730BED7534}"/>
              </a:ext>
            </a:extLst>
          </p:cNvPr>
          <p:cNvSpPr>
            <a:spLocks noGrp="1"/>
          </p:cNvSpPr>
          <p:nvPr>
            <p:ph type="dt" sz="half" idx="10"/>
          </p:nvPr>
        </p:nvSpPr>
        <p:spPr/>
        <p:txBody>
          <a:bodyPr/>
          <a:lstStyle/>
          <a:p>
            <a:fld id="{4198E5E3-5AD7-4DBE-8394-E18C9BED7EE5}" type="datetimeFigureOut">
              <a:rPr lang="en-US" smtClean="0"/>
              <a:t>10/20/2020</a:t>
            </a:fld>
            <a:endParaRPr lang="en-US"/>
          </a:p>
        </p:txBody>
      </p:sp>
      <p:sp>
        <p:nvSpPr>
          <p:cNvPr id="5" name="Footer Placeholder 4">
            <a:extLst>
              <a:ext uri="{FF2B5EF4-FFF2-40B4-BE49-F238E27FC236}">
                <a16:creationId xmlns:a16="http://schemas.microsoft.com/office/drawing/2014/main" id="{7E7A2C8C-7730-438B-8BF0-3486C70FB8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0639BF-FF29-48C2-BBD7-BDEE2BBE94E7}"/>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937947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301E0-F4CB-436E-890F-B7EAD0A788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479B0B-FDF2-4A3C-A779-C60C1BC057BF}"/>
              </a:ext>
            </a:extLst>
          </p:cNvPr>
          <p:cNvSpPr>
            <a:spLocks noGrp="1"/>
          </p:cNvSpPr>
          <p:nvPr>
            <p:ph sz="half" idx="1"/>
          </p:nvPr>
        </p:nvSpPr>
        <p:spPr>
          <a:xfrm>
            <a:off x="838200" y="1825625"/>
            <a:ext cx="5181600" cy="4351338"/>
          </a:xfrm>
        </p:spPr>
        <p:txBody>
          <a:bodyPr/>
          <a:lstStyle>
            <a:lvl1pPr>
              <a:defRPr sz="1800"/>
            </a:lvl1pPr>
            <a:lvl2pPr>
              <a:defRPr sz="1600"/>
            </a:lvl2pPr>
            <a:lvl3pPr>
              <a:defRPr sz="1400"/>
            </a:lvl3pPr>
            <a:lvl4pPr>
              <a:defRPr sz="12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B1460E4-BF7F-4509-8802-790C32403817}"/>
              </a:ext>
            </a:extLst>
          </p:cNvPr>
          <p:cNvSpPr>
            <a:spLocks noGrp="1"/>
          </p:cNvSpPr>
          <p:nvPr>
            <p:ph sz="half" idx="2"/>
          </p:nvPr>
        </p:nvSpPr>
        <p:spPr>
          <a:xfrm>
            <a:off x="6172200" y="1825625"/>
            <a:ext cx="5181600" cy="4351338"/>
          </a:xfrm>
        </p:spPr>
        <p:txBody>
          <a:bodyPr/>
          <a:lstStyle>
            <a:lvl1pPr>
              <a:defRPr sz="1800"/>
            </a:lvl1pPr>
            <a:lvl2pPr>
              <a:defRPr sz="1600"/>
            </a:lvl2pPr>
            <a:lvl3pPr>
              <a:defRPr sz="140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E047F38B-CDF2-4BC2-8765-F3478F7139FB}"/>
              </a:ext>
            </a:extLst>
          </p:cNvPr>
          <p:cNvSpPr>
            <a:spLocks noGrp="1"/>
          </p:cNvSpPr>
          <p:nvPr>
            <p:ph type="dt" sz="half" idx="10"/>
          </p:nvPr>
        </p:nvSpPr>
        <p:spPr/>
        <p:txBody>
          <a:bodyPr/>
          <a:lstStyle/>
          <a:p>
            <a:fld id="{4198E5E3-5AD7-4DBE-8394-E18C9BED7EE5}" type="datetimeFigureOut">
              <a:rPr lang="en-US" smtClean="0"/>
              <a:t>10/20/2020</a:t>
            </a:fld>
            <a:endParaRPr lang="en-US"/>
          </a:p>
        </p:txBody>
      </p:sp>
      <p:sp>
        <p:nvSpPr>
          <p:cNvPr id="6" name="Footer Placeholder 5">
            <a:extLst>
              <a:ext uri="{FF2B5EF4-FFF2-40B4-BE49-F238E27FC236}">
                <a16:creationId xmlns:a16="http://schemas.microsoft.com/office/drawing/2014/main" id="{BCB686E1-2216-4966-B377-67991100E5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05BDDF-9FA4-4707-8111-3745F55E4AF4}"/>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4276414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D406D-1A3F-44E4-8F42-3E93F1DC067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E8D7BA2-FC6A-40D4-AA8D-70E8A9FA42AD}"/>
              </a:ext>
            </a:extLst>
          </p:cNvPr>
          <p:cNvSpPr>
            <a:spLocks noGrp="1"/>
          </p:cNvSpPr>
          <p:nvPr>
            <p:ph type="body" idx="1"/>
          </p:nvPr>
        </p:nvSpPr>
        <p:spPr>
          <a:xfrm>
            <a:off x="839788" y="1681163"/>
            <a:ext cx="5157787" cy="823912"/>
          </a:xfrm>
        </p:spPr>
        <p:txBody>
          <a:bodyPr anchor="b">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1776F5D6-5B8C-4B79-80B9-9477E1541ABB}"/>
              </a:ext>
            </a:extLst>
          </p:cNvPr>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517B7FA4-929A-4C1A-B622-D1DBE9114247}"/>
              </a:ext>
            </a:extLst>
          </p:cNvPr>
          <p:cNvSpPr>
            <a:spLocks noGrp="1"/>
          </p:cNvSpPr>
          <p:nvPr>
            <p:ph type="body" sz="quarter" idx="3"/>
          </p:nvPr>
        </p:nvSpPr>
        <p:spPr>
          <a:xfrm>
            <a:off x="6172200" y="1681163"/>
            <a:ext cx="5183188" cy="823912"/>
          </a:xfrm>
        </p:spPr>
        <p:txBody>
          <a:bodyPr anchor="b">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836DFD1-7EBE-40D1-B234-C9282580F92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60D1D6-F6A3-44D9-BCD4-F6D332C930DA}"/>
              </a:ext>
            </a:extLst>
          </p:cNvPr>
          <p:cNvSpPr>
            <a:spLocks noGrp="1"/>
          </p:cNvSpPr>
          <p:nvPr>
            <p:ph type="dt" sz="half" idx="10"/>
          </p:nvPr>
        </p:nvSpPr>
        <p:spPr/>
        <p:txBody>
          <a:bodyPr/>
          <a:lstStyle/>
          <a:p>
            <a:fld id="{4198E5E3-5AD7-4DBE-8394-E18C9BED7EE5}" type="datetimeFigureOut">
              <a:rPr lang="en-US" smtClean="0"/>
              <a:t>10/20/2020</a:t>
            </a:fld>
            <a:endParaRPr lang="en-US"/>
          </a:p>
        </p:txBody>
      </p:sp>
      <p:sp>
        <p:nvSpPr>
          <p:cNvPr id="8" name="Footer Placeholder 7">
            <a:extLst>
              <a:ext uri="{FF2B5EF4-FFF2-40B4-BE49-F238E27FC236}">
                <a16:creationId xmlns:a16="http://schemas.microsoft.com/office/drawing/2014/main" id="{822BDA12-D010-4558-929A-418EE6E5BDD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AAC51FB-AB99-4566-BEF5-940E36D9B625}"/>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3330416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E65B2-44FE-453E-BA68-15728A2145C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FEB4B4A-C183-497E-B6AD-04407028602F}"/>
              </a:ext>
            </a:extLst>
          </p:cNvPr>
          <p:cNvSpPr>
            <a:spLocks noGrp="1"/>
          </p:cNvSpPr>
          <p:nvPr>
            <p:ph type="dt" sz="half" idx="10"/>
          </p:nvPr>
        </p:nvSpPr>
        <p:spPr/>
        <p:txBody>
          <a:bodyPr/>
          <a:lstStyle/>
          <a:p>
            <a:fld id="{4198E5E3-5AD7-4DBE-8394-E18C9BED7EE5}" type="datetimeFigureOut">
              <a:rPr lang="en-US" smtClean="0"/>
              <a:t>10/20/2020</a:t>
            </a:fld>
            <a:endParaRPr lang="en-US"/>
          </a:p>
        </p:txBody>
      </p:sp>
      <p:sp>
        <p:nvSpPr>
          <p:cNvPr id="4" name="Footer Placeholder 3">
            <a:extLst>
              <a:ext uri="{FF2B5EF4-FFF2-40B4-BE49-F238E27FC236}">
                <a16:creationId xmlns:a16="http://schemas.microsoft.com/office/drawing/2014/main" id="{00F4FD46-BBE5-48AF-A125-AB4996EDF03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80C7D9-74C0-44C0-81D0-2A5E2FCAB800}"/>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785333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42EB57-9F5C-40E2-9776-7848A6D7CE15}"/>
              </a:ext>
            </a:extLst>
          </p:cNvPr>
          <p:cNvSpPr>
            <a:spLocks noGrp="1"/>
          </p:cNvSpPr>
          <p:nvPr>
            <p:ph type="dt" sz="half" idx="10"/>
          </p:nvPr>
        </p:nvSpPr>
        <p:spPr/>
        <p:txBody>
          <a:bodyPr/>
          <a:lstStyle/>
          <a:p>
            <a:fld id="{4198E5E3-5AD7-4DBE-8394-E18C9BED7EE5}" type="datetimeFigureOut">
              <a:rPr lang="en-US" smtClean="0"/>
              <a:t>10/20/2020</a:t>
            </a:fld>
            <a:endParaRPr lang="en-US"/>
          </a:p>
        </p:txBody>
      </p:sp>
      <p:sp>
        <p:nvSpPr>
          <p:cNvPr id="3" name="Footer Placeholder 2">
            <a:extLst>
              <a:ext uri="{FF2B5EF4-FFF2-40B4-BE49-F238E27FC236}">
                <a16:creationId xmlns:a16="http://schemas.microsoft.com/office/drawing/2014/main" id="{ADC52C5D-1750-4018-A675-F86BC3A028C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BDC9827-AF44-4B83-A9EC-64EE6BA12A35}"/>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3540295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7212D-DBEC-4732-A37C-B61CD256691D}"/>
              </a:ext>
            </a:extLst>
          </p:cNvPr>
          <p:cNvSpPr>
            <a:spLocks noGrp="1"/>
          </p:cNvSpPr>
          <p:nvPr>
            <p:ph type="title"/>
          </p:nvPr>
        </p:nvSpPr>
        <p:spPr>
          <a:xfrm>
            <a:off x="839788" y="457200"/>
            <a:ext cx="3932237" cy="1600200"/>
          </a:xfrm>
        </p:spPr>
        <p:txBody>
          <a:bodyPr anchor="b">
            <a:normAutofit/>
          </a:bodyPr>
          <a:lstStyle>
            <a:lvl1pPr>
              <a:defRPr sz="1800"/>
            </a:lvl1pPr>
          </a:lstStyle>
          <a:p>
            <a:r>
              <a:rPr lang="en-US" dirty="0"/>
              <a:t>Click to edit Master title style</a:t>
            </a:r>
          </a:p>
        </p:txBody>
      </p:sp>
      <p:sp>
        <p:nvSpPr>
          <p:cNvPr id="3" name="Content Placeholder 2">
            <a:extLst>
              <a:ext uri="{FF2B5EF4-FFF2-40B4-BE49-F238E27FC236}">
                <a16:creationId xmlns:a16="http://schemas.microsoft.com/office/drawing/2014/main" id="{9D40988C-1BB2-4A7E-8E91-843BCDA930D4}"/>
              </a:ext>
            </a:extLst>
          </p:cNvPr>
          <p:cNvSpPr>
            <a:spLocks noGrp="1"/>
          </p:cNvSpPr>
          <p:nvPr>
            <p:ph idx="1"/>
          </p:nvPr>
        </p:nvSpPr>
        <p:spPr>
          <a:xfrm>
            <a:off x="5183188" y="987425"/>
            <a:ext cx="6172200" cy="4873625"/>
          </a:xfr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45665B06-C9DA-49BC-96BE-B2AE6E4E4A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1F1DD31-EE05-4E0A-A560-BC84F797D647}"/>
              </a:ext>
            </a:extLst>
          </p:cNvPr>
          <p:cNvSpPr>
            <a:spLocks noGrp="1"/>
          </p:cNvSpPr>
          <p:nvPr>
            <p:ph type="dt" sz="half" idx="10"/>
          </p:nvPr>
        </p:nvSpPr>
        <p:spPr/>
        <p:txBody>
          <a:bodyPr/>
          <a:lstStyle/>
          <a:p>
            <a:fld id="{4198E5E3-5AD7-4DBE-8394-E18C9BED7EE5}" type="datetimeFigureOut">
              <a:rPr lang="en-US" smtClean="0"/>
              <a:t>10/20/2020</a:t>
            </a:fld>
            <a:endParaRPr lang="en-US"/>
          </a:p>
        </p:txBody>
      </p:sp>
      <p:sp>
        <p:nvSpPr>
          <p:cNvPr id="6" name="Footer Placeholder 5">
            <a:extLst>
              <a:ext uri="{FF2B5EF4-FFF2-40B4-BE49-F238E27FC236}">
                <a16:creationId xmlns:a16="http://schemas.microsoft.com/office/drawing/2014/main" id="{5598E670-FAD3-4DF3-BA52-28E8A91343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E60E6D-0D42-4EA1-8CE5-9FA9FF7266B9}"/>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1171067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48B42-88B3-41EF-B081-6B491EB1B430}"/>
              </a:ext>
            </a:extLst>
          </p:cNvPr>
          <p:cNvSpPr>
            <a:spLocks noGrp="1"/>
          </p:cNvSpPr>
          <p:nvPr>
            <p:ph type="title"/>
          </p:nvPr>
        </p:nvSpPr>
        <p:spPr>
          <a:xfrm>
            <a:off x="839788" y="457200"/>
            <a:ext cx="3932237" cy="1600200"/>
          </a:xfrm>
        </p:spPr>
        <p:txBody>
          <a:bodyPr anchor="b">
            <a:normAutofit/>
          </a:bodyPr>
          <a:lstStyle>
            <a:lvl1pPr>
              <a:defRPr sz="2400"/>
            </a:lvl1pPr>
          </a:lstStyle>
          <a:p>
            <a:r>
              <a:rPr lang="en-US" dirty="0"/>
              <a:t>Click to edit Master title style</a:t>
            </a:r>
          </a:p>
        </p:txBody>
      </p:sp>
      <p:sp>
        <p:nvSpPr>
          <p:cNvPr id="3" name="Picture Placeholder 2">
            <a:extLst>
              <a:ext uri="{FF2B5EF4-FFF2-40B4-BE49-F238E27FC236}">
                <a16:creationId xmlns:a16="http://schemas.microsoft.com/office/drawing/2014/main" id="{E6AEE566-E3CE-43A6-9FCD-9794F0D967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FD9045A-24B3-4956-806C-15C9F6CCA7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7A6C86-64B0-4939-A7CF-408FBCA3EE24}"/>
              </a:ext>
            </a:extLst>
          </p:cNvPr>
          <p:cNvSpPr>
            <a:spLocks noGrp="1"/>
          </p:cNvSpPr>
          <p:nvPr>
            <p:ph type="dt" sz="half" idx="10"/>
          </p:nvPr>
        </p:nvSpPr>
        <p:spPr/>
        <p:txBody>
          <a:bodyPr/>
          <a:lstStyle/>
          <a:p>
            <a:fld id="{4198E5E3-5AD7-4DBE-8394-E18C9BED7EE5}" type="datetimeFigureOut">
              <a:rPr lang="en-US" smtClean="0"/>
              <a:t>10/20/2020</a:t>
            </a:fld>
            <a:endParaRPr lang="en-US"/>
          </a:p>
        </p:txBody>
      </p:sp>
      <p:sp>
        <p:nvSpPr>
          <p:cNvPr id="6" name="Footer Placeholder 5">
            <a:extLst>
              <a:ext uri="{FF2B5EF4-FFF2-40B4-BE49-F238E27FC236}">
                <a16:creationId xmlns:a16="http://schemas.microsoft.com/office/drawing/2014/main" id="{4F49B7E6-D896-4817-9F3D-5CDFB9EA06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0558D8-D84F-43BA-AAF0-5144BEACEB51}"/>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50097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27D4D1-4E64-400D-BBE8-2916464982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9E5FD93-26DD-4230-A14D-31ABB18575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B8F7014-86DC-4D51-B755-035C525884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98E5E3-5AD7-4DBE-8394-E18C9BED7EE5}" type="datetimeFigureOut">
              <a:rPr lang="en-US" smtClean="0"/>
              <a:t>10/20/2020</a:t>
            </a:fld>
            <a:endParaRPr lang="en-US"/>
          </a:p>
        </p:txBody>
      </p:sp>
      <p:sp>
        <p:nvSpPr>
          <p:cNvPr id="5" name="Footer Placeholder 4">
            <a:extLst>
              <a:ext uri="{FF2B5EF4-FFF2-40B4-BE49-F238E27FC236}">
                <a16:creationId xmlns:a16="http://schemas.microsoft.com/office/drawing/2014/main" id="{349FF26A-682C-4DEA-949C-8FB164A1D0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C655A0-A8D7-4E30-A78A-A976FCBA70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AA0DF5-F19E-432D-8E8E-A992A890A03B}" type="slidenum">
              <a:rPr lang="en-US" smtClean="0"/>
              <a:t>‹#›</a:t>
            </a:fld>
            <a:endParaRPr lang="en-US"/>
          </a:p>
        </p:txBody>
      </p:sp>
    </p:spTree>
    <p:extLst>
      <p:ext uri="{BB962C8B-B14F-4D97-AF65-F5344CB8AC3E}">
        <p14:creationId xmlns:p14="http://schemas.microsoft.com/office/powerpoint/2010/main" val="2597728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hyperlink" Target="https://media.moresteam.com/university/tutorials/nonint/new/anova.mp4"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hyperlink" Target="https://media.moresteam.com/university/downloads/ace_delivery_data.csv" TargetMode="Externa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5BFCE-2B99-4E4B-B0A4-403CE93E3B6A}"/>
              </a:ext>
            </a:extLst>
          </p:cNvPr>
          <p:cNvSpPr>
            <a:spLocks noGrp="1"/>
          </p:cNvSpPr>
          <p:nvPr>
            <p:ph type="title"/>
          </p:nvPr>
        </p:nvSpPr>
        <p:spPr/>
        <p:txBody>
          <a:bodyPr/>
          <a:lstStyle/>
          <a:p>
            <a:r>
              <a:rPr lang="en-US" dirty="0"/>
              <a:t>One-Way ANOVA (Independent Samples)</a:t>
            </a:r>
          </a:p>
        </p:txBody>
      </p:sp>
      <p:pic>
        <p:nvPicPr>
          <p:cNvPr id="6" name="Picture 5" descr="A picture containing food, sitting, drawing&#10;&#10;Description automatically generated">
            <a:extLst>
              <a:ext uri="{FF2B5EF4-FFF2-40B4-BE49-F238E27FC236}">
                <a16:creationId xmlns:a16="http://schemas.microsoft.com/office/drawing/2014/main" id="{B65D3631-4006-4799-8AD7-68B4245F23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11" name="Content Placeholder 10">
            <a:hlinkClick r:id="rId4"/>
            <a:extLst>
              <a:ext uri="{FF2B5EF4-FFF2-40B4-BE49-F238E27FC236}">
                <a16:creationId xmlns:a16="http://schemas.microsoft.com/office/drawing/2014/main" id="{BF7628D0-C27C-4C3D-BCF6-B037512ED210}"/>
              </a:ext>
            </a:extLst>
          </p:cNvPr>
          <p:cNvPicPr>
            <a:picLocks noGrp="1" noChangeAspect="1"/>
          </p:cNvPicPr>
          <p:nvPr>
            <p:ph sz="half" idx="2"/>
          </p:nvPr>
        </p:nvPicPr>
        <p:blipFill rotWithShape="1">
          <a:blip r:embed="rId5">
            <a:extLst>
              <a:ext uri="{28A0092B-C50C-407E-A947-70E740481C1C}">
                <a14:useLocalDpi xmlns:a14="http://schemas.microsoft.com/office/drawing/2010/main" val="0"/>
              </a:ext>
            </a:extLst>
          </a:blip>
          <a:srcRect l="3" r="303"/>
          <a:stretch/>
        </p:blipFill>
        <p:spPr>
          <a:xfrm>
            <a:off x="6596734" y="1690688"/>
            <a:ext cx="5238043" cy="2941470"/>
          </a:xfrm>
        </p:spPr>
      </p:pic>
      <p:sp>
        <p:nvSpPr>
          <p:cNvPr id="4" name="TextBox 3">
            <a:hlinkClick r:id="rId4"/>
            <a:extLst>
              <a:ext uri="{FF2B5EF4-FFF2-40B4-BE49-F238E27FC236}">
                <a16:creationId xmlns:a16="http://schemas.microsoft.com/office/drawing/2014/main" id="{A727FA3C-6F95-4B22-8CEB-B970C9C4AF83}"/>
              </a:ext>
            </a:extLst>
          </p:cNvPr>
          <p:cNvSpPr txBox="1"/>
          <p:nvPr/>
        </p:nvSpPr>
        <p:spPr>
          <a:xfrm>
            <a:off x="6885630" y="4536817"/>
            <a:ext cx="4660250" cy="430887"/>
          </a:xfrm>
          <a:prstGeom prst="rect">
            <a:avLst/>
          </a:prstGeom>
          <a:noFill/>
        </p:spPr>
        <p:txBody>
          <a:bodyPr wrap="none" rtlCol="0">
            <a:spAutoFit/>
          </a:bodyPr>
          <a:lstStyle/>
          <a:p>
            <a:r>
              <a:rPr lang="en-US" sz="1100" b="1" dirty="0">
                <a:solidFill>
                  <a:schemeClr val="bg1">
                    <a:lumMod val="65000"/>
                  </a:schemeClr>
                </a:solidFill>
              </a:rPr>
              <a:t>Tutorial:</a:t>
            </a:r>
          </a:p>
          <a:p>
            <a:r>
              <a:rPr lang="en-US" sz="1100" dirty="0">
                <a:solidFill>
                  <a:schemeClr val="bg1">
                    <a:lumMod val="65000"/>
                  </a:schemeClr>
                </a:solidFill>
              </a:rPr>
              <a:t>https://media.moresteam.com/university/tutorials/nonint/new/anova.mp4</a:t>
            </a:r>
          </a:p>
        </p:txBody>
      </p:sp>
      <p:sp>
        <p:nvSpPr>
          <p:cNvPr id="9" name="TextBox 8">
            <a:extLst>
              <a:ext uri="{FF2B5EF4-FFF2-40B4-BE49-F238E27FC236}">
                <a16:creationId xmlns:a16="http://schemas.microsoft.com/office/drawing/2014/main" id="{CC1AB195-5697-4990-9987-1E383129A15D}"/>
              </a:ext>
            </a:extLst>
          </p:cNvPr>
          <p:cNvSpPr txBox="1"/>
          <p:nvPr/>
        </p:nvSpPr>
        <p:spPr>
          <a:xfrm>
            <a:off x="962526" y="1528011"/>
            <a:ext cx="5153231" cy="4752070"/>
          </a:xfrm>
          <a:prstGeom prst="rect">
            <a:avLst/>
          </a:prstGeom>
          <a:noFill/>
        </p:spPr>
        <p:txBody>
          <a:bodyPr wrap="square" rtlCol="0">
            <a:spAutoFit/>
          </a:bodyPr>
          <a:lstStyle/>
          <a:p>
            <a:pPr marL="0" indent="0">
              <a:buNone/>
            </a:pPr>
            <a:r>
              <a:rPr lang="en-US" sz="1600" dirty="0"/>
              <a:t>When to use this tool</a:t>
            </a:r>
          </a:p>
          <a:p>
            <a:pPr marL="457200" lvl="1" indent="0">
              <a:lnSpc>
                <a:spcPct val="120000"/>
              </a:lnSpc>
              <a:buNone/>
            </a:pPr>
            <a:r>
              <a:rPr lang="en-US" sz="1400" dirty="0">
                <a:latin typeface="+mj-lt"/>
              </a:rPr>
              <a:t>Use the One-Way Analysis of Variance (ANOVA) Test to check the equality of three or more means from independent groups/populations. As an example, you can test whether the mean 'taste' score is the same across different brands of ice cream, based on a taste test with numeric scores.</a:t>
            </a:r>
          </a:p>
          <a:p>
            <a:pPr marL="457200" lvl="1" indent="0">
              <a:lnSpc>
                <a:spcPct val="120000"/>
              </a:lnSpc>
              <a:buNone/>
            </a:pPr>
            <a:endParaRPr lang="en-US" sz="1400" dirty="0">
              <a:latin typeface="+mj-lt"/>
            </a:endParaRPr>
          </a:p>
          <a:p>
            <a:pPr lvl="1">
              <a:lnSpc>
                <a:spcPct val="120000"/>
              </a:lnSpc>
            </a:pPr>
            <a:r>
              <a:rPr lang="en-US" sz="1400" dirty="0">
                <a:latin typeface="+mj-lt"/>
              </a:rPr>
              <a:t>The test makes the following assumptions:</a:t>
            </a:r>
          </a:p>
          <a:p>
            <a:pPr marL="742950" lvl="1" indent="-285750">
              <a:lnSpc>
                <a:spcPct val="120000"/>
              </a:lnSpc>
              <a:buFont typeface="Arial" panose="020B0604020202020204" pitchFamily="34" charset="0"/>
              <a:buChar char="•"/>
            </a:pPr>
            <a:r>
              <a:rPr lang="en-US" sz="1400" dirty="0">
                <a:latin typeface="+mj-lt"/>
              </a:rPr>
              <a:t>The data are continuous numeric.</a:t>
            </a:r>
          </a:p>
          <a:p>
            <a:pPr marL="742950" lvl="1" indent="-285750">
              <a:lnSpc>
                <a:spcPct val="120000"/>
              </a:lnSpc>
              <a:buFont typeface="Arial" panose="020B0604020202020204" pitchFamily="34" charset="0"/>
              <a:buChar char="•"/>
            </a:pPr>
            <a:r>
              <a:rPr lang="en-US" sz="1400" dirty="0">
                <a:latin typeface="+mj-lt"/>
              </a:rPr>
              <a:t>The units are randomly sampled.</a:t>
            </a:r>
          </a:p>
          <a:p>
            <a:pPr marL="742950" lvl="1" indent="-285750">
              <a:lnSpc>
                <a:spcPct val="120000"/>
              </a:lnSpc>
              <a:buFont typeface="Arial" panose="020B0604020202020204" pitchFamily="34" charset="0"/>
              <a:buChar char="•"/>
            </a:pPr>
            <a:r>
              <a:rPr lang="en-US" sz="1400" dirty="0">
                <a:latin typeface="+mj-lt"/>
              </a:rPr>
              <a:t>The groups are independent.</a:t>
            </a:r>
          </a:p>
          <a:p>
            <a:pPr marL="742950" lvl="1" indent="-285750">
              <a:lnSpc>
                <a:spcPct val="120000"/>
              </a:lnSpc>
              <a:buFont typeface="Arial" panose="020B0604020202020204" pitchFamily="34" charset="0"/>
              <a:buChar char="•"/>
            </a:pPr>
            <a:r>
              <a:rPr lang="en-US" sz="1400" dirty="0">
                <a:latin typeface="+mj-lt"/>
              </a:rPr>
              <a:t>The groups are normally distributed.</a:t>
            </a:r>
          </a:p>
          <a:p>
            <a:pPr marL="742950" lvl="1" indent="-285750">
              <a:lnSpc>
                <a:spcPct val="120000"/>
              </a:lnSpc>
              <a:buFont typeface="Arial" panose="020B0604020202020204" pitchFamily="34" charset="0"/>
              <a:buChar char="•"/>
            </a:pPr>
            <a:r>
              <a:rPr lang="en-US" sz="1400" dirty="0">
                <a:latin typeface="+mj-lt"/>
              </a:rPr>
              <a:t>The groups have equal variances.</a:t>
            </a:r>
          </a:p>
          <a:p>
            <a:pPr marL="457200" lvl="1" indent="0">
              <a:lnSpc>
                <a:spcPct val="120000"/>
              </a:lnSpc>
              <a:buNone/>
            </a:pPr>
            <a:endParaRPr lang="en-US" sz="1400" dirty="0">
              <a:latin typeface="+mj-lt"/>
            </a:endParaRPr>
          </a:p>
          <a:p>
            <a:pPr marL="457200" lvl="1" indent="0">
              <a:lnSpc>
                <a:spcPct val="120000"/>
              </a:lnSpc>
              <a:buNone/>
            </a:pPr>
            <a:r>
              <a:rPr lang="en-US" sz="1400" b="1" dirty="0">
                <a:latin typeface="+mj-lt"/>
              </a:rPr>
              <a:t>Note: </a:t>
            </a:r>
            <a:r>
              <a:rPr lang="en-US" sz="1400" dirty="0">
                <a:latin typeface="+mj-lt"/>
              </a:rPr>
              <a:t>You must have raw data to run this test. Summary data cannot be used to run the ANOVA.</a:t>
            </a:r>
          </a:p>
          <a:p>
            <a:endParaRPr lang="en-US" dirty="0"/>
          </a:p>
        </p:txBody>
      </p:sp>
    </p:spTree>
    <p:extLst>
      <p:ext uri="{BB962C8B-B14F-4D97-AF65-F5344CB8AC3E}">
        <p14:creationId xmlns:p14="http://schemas.microsoft.com/office/powerpoint/2010/main" val="3680861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94042-684D-4D41-A467-13A43A510F9F}"/>
              </a:ext>
            </a:extLst>
          </p:cNvPr>
          <p:cNvSpPr>
            <a:spLocks noGrp="1"/>
          </p:cNvSpPr>
          <p:nvPr>
            <p:ph type="title"/>
          </p:nvPr>
        </p:nvSpPr>
        <p:spPr/>
        <p:txBody>
          <a:bodyPr/>
          <a:lstStyle/>
          <a:p>
            <a:r>
              <a:rPr lang="en-US" dirty="0"/>
              <a:t>Using EngineRoom</a:t>
            </a:r>
          </a:p>
        </p:txBody>
      </p:sp>
      <p:sp>
        <p:nvSpPr>
          <p:cNvPr id="3" name="Content Placeholder 2">
            <a:extLst>
              <a:ext uri="{FF2B5EF4-FFF2-40B4-BE49-F238E27FC236}">
                <a16:creationId xmlns:a16="http://schemas.microsoft.com/office/drawing/2014/main" id="{49D4C425-30EB-4064-AB06-CD6A0C787670}"/>
              </a:ext>
            </a:extLst>
          </p:cNvPr>
          <p:cNvSpPr>
            <a:spLocks noGrp="1"/>
          </p:cNvSpPr>
          <p:nvPr>
            <p:ph idx="1"/>
          </p:nvPr>
        </p:nvSpPr>
        <p:spPr>
          <a:xfrm>
            <a:off x="838200" y="1825625"/>
            <a:ext cx="10515600" cy="525689"/>
          </a:xfrm>
        </p:spPr>
        <p:txBody>
          <a:bodyPr/>
          <a:lstStyle/>
          <a:p>
            <a:pPr marL="0" indent="0">
              <a:buNone/>
            </a:pPr>
            <a:r>
              <a:rPr lang="en-US" dirty="0"/>
              <a:t>Analyze &gt; Parametric &gt; One-way ANOVA</a:t>
            </a:r>
          </a:p>
        </p:txBody>
      </p:sp>
      <p:pic>
        <p:nvPicPr>
          <p:cNvPr id="5" name="Picture 4" descr="A picture containing food, sitting, drawing&#10;&#10;Description automatically generated">
            <a:extLst>
              <a:ext uri="{FF2B5EF4-FFF2-40B4-BE49-F238E27FC236}">
                <a16:creationId xmlns:a16="http://schemas.microsoft.com/office/drawing/2014/main" id="{9A584338-24DE-40E6-B217-56A892EAAD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7" name="Picture 6">
            <a:extLst>
              <a:ext uri="{FF2B5EF4-FFF2-40B4-BE49-F238E27FC236}">
                <a16:creationId xmlns:a16="http://schemas.microsoft.com/office/drawing/2014/main" id="{0007E137-4A2B-450E-8D6C-7B6C20235A55}"/>
              </a:ext>
            </a:extLst>
          </p:cNvPr>
          <p:cNvPicPr>
            <a:picLocks noChangeAspect="1"/>
          </p:cNvPicPr>
          <p:nvPr/>
        </p:nvPicPr>
        <p:blipFill rotWithShape="1">
          <a:blip r:embed="rId3">
            <a:extLst>
              <a:ext uri="{28A0092B-C50C-407E-A947-70E740481C1C}">
                <a14:useLocalDpi xmlns:a14="http://schemas.microsoft.com/office/drawing/2010/main" val="0"/>
              </a:ext>
            </a:extLst>
          </a:blip>
          <a:srcRect b="32971"/>
          <a:stretch/>
        </p:blipFill>
        <p:spPr>
          <a:xfrm>
            <a:off x="1147857" y="2351314"/>
            <a:ext cx="9896285" cy="3736665"/>
          </a:xfrm>
          <a:prstGeom prst="rect">
            <a:avLst/>
          </a:prstGeom>
        </p:spPr>
      </p:pic>
    </p:spTree>
    <p:extLst>
      <p:ext uri="{BB962C8B-B14F-4D97-AF65-F5344CB8AC3E}">
        <p14:creationId xmlns:p14="http://schemas.microsoft.com/office/powerpoint/2010/main" val="3598370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4F5B9FD8-FE10-4424-A2EC-72121B87A923}"/>
              </a:ext>
            </a:extLst>
          </p:cNvPr>
          <p:cNvSpPr>
            <a:spLocks noGrp="1"/>
          </p:cNvSpPr>
          <p:nvPr>
            <p:ph type="title"/>
          </p:nvPr>
        </p:nvSpPr>
        <p:spPr/>
        <p:txBody>
          <a:bodyPr/>
          <a:lstStyle/>
          <a:p>
            <a:r>
              <a:rPr lang="en-US" dirty="0"/>
              <a:t>One-Way ANOVA Example</a:t>
            </a:r>
          </a:p>
        </p:txBody>
      </p:sp>
      <p:pic>
        <p:nvPicPr>
          <p:cNvPr id="6" name="Picture Placeholder 5">
            <a:extLst>
              <a:ext uri="{FF2B5EF4-FFF2-40B4-BE49-F238E27FC236}">
                <a16:creationId xmlns:a16="http://schemas.microsoft.com/office/drawing/2014/main" id="{EB4C9505-7886-49A3-90D3-1D1B37143AE6}"/>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rcRect/>
          <a:stretch/>
        </p:blipFill>
        <p:spPr>
          <a:xfrm>
            <a:off x="3176892" y="3424960"/>
            <a:ext cx="2785806" cy="2759524"/>
          </a:xfrm>
        </p:spPr>
      </p:pic>
      <p:sp>
        <p:nvSpPr>
          <p:cNvPr id="4" name="Text Placeholder 3">
            <a:extLst>
              <a:ext uri="{FF2B5EF4-FFF2-40B4-BE49-F238E27FC236}">
                <a16:creationId xmlns:a16="http://schemas.microsoft.com/office/drawing/2014/main" id="{CCCEB934-49E3-46CF-8E3D-3D72D8F5EBFD}"/>
              </a:ext>
            </a:extLst>
          </p:cNvPr>
          <p:cNvSpPr>
            <a:spLocks noGrp="1"/>
          </p:cNvSpPr>
          <p:nvPr>
            <p:ph sz="half" idx="2"/>
          </p:nvPr>
        </p:nvSpPr>
        <p:spPr>
          <a:xfrm>
            <a:off x="838201" y="1825625"/>
            <a:ext cx="4744452" cy="965701"/>
          </a:xfrm>
        </p:spPr>
        <p:txBody>
          <a:bodyPr>
            <a:normAutofit/>
          </a:bodyPr>
          <a:lstStyle/>
          <a:p>
            <a:pPr marL="0" indent="0">
              <a:buNone/>
            </a:pPr>
            <a:r>
              <a:rPr lang="en-US" sz="1400" dirty="0"/>
              <a:t>You can only use this test on raw data. The data variables may be in separate columns, or in a single column with a second column containing the group IDs:</a:t>
            </a:r>
          </a:p>
        </p:txBody>
      </p:sp>
      <p:pic>
        <p:nvPicPr>
          <p:cNvPr id="14" name="Picture 13" descr="A picture containing food, sitting, drawing&#10;&#10;Description automatically generated">
            <a:extLst>
              <a:ext uri="{FF2B5EF4-FFF2-40B4-BE49-F238E27FC236}">
                <a16:creationId xmlns:a16="http://schemas.microsoft.com/office/drawing/2014/main" id="{3A007649-7921-42B6-ABC4-DB245F2C9D0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2" name="Picture 1">
            <a:hlinkClick r:id="rId5"/>
            <a:extLst>
              <a:ext uri="{FF2B5EF4-FFF2-40B4-BE49-F238E27FC236}">
                <a16:creationId xmlns:a16="http://schemas.microsoft.com/office/drawing/2014/main" id="{072A51F0-C2F4-47D4-A0B3-B49A6B281390}"/>
              </a:ext>
            </a:extLst>
          </p:cNvPr>
          <p:cNvPicPr>
            <a:picLocks noChangeAspect="1"/>
          </p:cNvPicPr>
          <p:nvPr/>
        </p:nvPicPr>
        <p:blipFill>
          <a:blip r:embed="rId6"/>
          <a:stretch>
            <a:fillRect/>
          </a:stretch>
        </p:blipFill>
        <p:spPr>
          <a:xfrm>
            <a:off x="8982250" y="779633"/>
            <a:ext cx="2371550" cy="481626"/>
          </a:xfrm>
          <a:prstGeom prst="rect">
            <a:avLst/>
          </a:prstGeom>
        </p:spPr>
      </p:pic>
      <p:sp>
        <p:nvSpPr>
          <p:cNvPr id="3" name="TextBox 2">
            <a:hlinkClick r:id="rId5"/>
            <a:extLst>
              <a:ext uri="{FF2B5EF4-FFF2-40B4-BE49-F238E27FC236}">
                <a16:creationId xmlns:a16="http://schemas.microsoft.com/office/drawing/2014/main" id="{2C100111-7B94-4C66-8D5C-31F7DD725027}"/>
              </a:ext>
            </a:extLst>
          </p:cNvPr>
          <p:cNvSpPr txBox="1"/>
          <p:nvPr/>
        </p:nvSpPr>
        <p:spPr>
          <a:xfrm>
            <a:off x="8931110" y="1261259"/>
            <a:ext cx="2473830" cy="280928"/>
          </a:xfrm>
          <a:prstGeom prst="roundRect">
            <a:avLst/>
          </a:prstGeom>
          <a:noFill/>
          <a:ln w="28575">
            <a:noFill/>
          </a:ln>
        </p:spPr>
        <p:txBody>
          <a:bodyPr wrap="square" rtlCol="0">
            <a:spAutoFit/>
          </a:bodyPr>
          <a:lstStyle/>
          <a:p>
            <a:pPr algn="ctr"/>
            <a:r>
              <a:rPr lang="en-US" sz="1050" b="1" dirty="0">
                <a:solidFill>
                  <a:schemeClr val="bg1">
                    <a:lumMod val="50000"/>
                  </a:schemeClr>
                </a:solidFill>
              </a:rPr>
              <a:t>ace_delivery_data.csv</a:t>
            </a:r>
          </a:p>
        </p:txBody>
      </p:sp>
      <p:sp>
        <p:nvSpPr>
          <p:cNvPr id="11" name="TextBox 10">
            <a:extLst>
              <a:ext uri="{FF2B5EF4-FFF2-40B4-BE49-F238E27FC236}">
                <a16:creationId xmlns:a16="http://schemas.microsoft.com/office/drawing/2014/main" id="{F9914A73-0ABD-488C-ABA0-4D50FE52538D}"/>
              </a:ext>
            </a:extLst>
          </p:cNvPr>
          <p:cNvSpPr txBox="1"/>
          <p:nvPr/>
        </p:nvSpPr>
        <p:spPr>
          <a:xfrm>
            <a:off x="838200" y="2773398"/>
            <a:ext cx="2338137" cy="1169551"/>
          </a:xfrm>
          <a:prstGeom prst="rect">
            <a:avLst/>
          </a:prstGeom>
          <a:noFill/>
        </p:spPr>
        <p:txBody>
          <a:bodyPr wrap="square">
            <a:spAutoFit/>
          </a:bodyPr>
          <a:lstStyle/>
          <a:p>
            <a:pPr marL="0" indent="0">
              <a:buNone/>
            </a:pPr>
            <a:r>
              <a:rPr lang="en-US" sz="1400" dirty="0"/>
              <a:t>Example:</a:t>
            </a:r>
          </a:p>
          <a:p>
            <a:pPr marL="0" indent="0">
              <a:buNone/>
            </a:pPr>
            <a:r>
              <a:rPr lang="en-US" sz="1400" dirty="0"/>
              <a:t>In this example, we have data on the time taken to complete deliveries using three different routes.</a:t>
            </a:r>
          </a:p>
        </p:txBody>
      </p:sp>
      <p:sp>
        <p:nvSpPr>
          <p:cNvPr id="10" name="TextBox 9">
            <a:extLst>
              <a:ext uri="{FF2B5EF4-FFF2-40B4-BE49-F238E27FC236}">
                <a16:creationId xmlns:a16="http://schemas.microsoft.com/office/drawing/2014/main" id="{3EAD7D71-16C6-4333-81DE-354162415DE0}"/>
              </a:ext>
            </a:extLst>
          </p:cNvPr>
          <p:cNvSpPr txBox="1"/>
          <p:nvPr/>
        </p:nvSpPr>
        <p:spPr>
          <a:xfrm>
            <a:off x="6096000" y="1690688"/>
            <a:ext cx="5610726" cy="1169551"/>
          </a:xfrm>
          <a:prstGeom prst="rect">
            <a:avLst/>
          </a:prstGeom>
          <a:noFill/>
        </p:spPr>
        <p:txBody>
          <a:bodyPr wrap="square" rtlCol="0">
            <a:spAutoFit/>
          </a:bodyPr>
          <a:lstStyle/>
          <a:p>
            <a:r>
              <a:rPr lang="en-US" sz="1400" b="1" dirty="0"/>
              <a:t>Steps:</a:t>
            </a:r>
          </a:p>
          <a:p>
            <a:endParaRPr lang="en-US" sz="1400" dirty="0"/>
          </a:p>
          <a:p>
            <a:pPr marL="285750" indent="-285750">
              <a:buFont typeface="Arial" panose="020B0604020202020204" pitchFamily="34" charset="0"/>
              <a:buChar char="•"/>
            </a:pPr>
            <a:r>
              <a:rPr lang="en-US" sz="1400" dirty="0"/>
              <a:t>Drag each route variable onto the Data variable drop zones which appear on the study.</a:t>
            </a:r>
          </a:p>
          <a:p>
            <a:pPr marL="285750" indent="-285750">
              <a:buFont typeface="Arial" panose="020B0604020202020204" pitchFamily="34" charset="0"/>
              <a:buChar char="•"/>
            </a:pPr>
            <a:r>
              <a:rPr lang="en-US" sz="1400" dirty="0"/>
              <a:t>Click “Continue”.</a:t>
            </a:r>
          </a:p>
        </p:txBody>
      </p:sp>
      <p:pic>
        <p:nvPicPr>
          <p:cNvPr id="13" name="Picture 12">
            <a:extLst>
              <a:ext uri="{FF2B5EF4-FFF2-40B4-BE49-F238E27FC236}">
                <a16:creationId xmlns:a16="http://schemas.microsoft.com/office/drawing/2014/main" id="{213D8E0B-D870-48C2-90DA-3D1D78994509}"/>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6590747" y="2869757"/>
            <a:ext cx="4763053" cy="3314727"/>
          </a:xfrm>
          <a:prstGeom prst="rect">
            <a:avLst/>
          </a:prstGeom>
        </p:spPr>
      </p:pic>
    </p:spTree>
    <p:extLst>
      <p:ext uri="{BB962C8B-B14F-4D97-AF65-F5344CB8AC3E}">
        <p14:creationId xmlns:p14="http://schemas.microsoft.com/office/powerpoint/2010/main" val="244812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4F5B9FD8-FE10-4424-A2EC-72121B87A923}"/>
              </a:ext>
            </a:extLst>
          </p:cNvPr>
          <p:cNvSpPr>
            <a:spLocks noGrp="1"/>
          </p:cNvSpPr>
          <p:nvPr>
            <p:ph type="title"/>
          </p:nvPr>
        </p:nvSpPr>
        <p:spPr/>
        <p:txBody>
          <a:bodyPr/>
          <a:lstStyle/>
          <a:p>
            <a:r>
              <a:rPr lang="en-US" dirty="0"/>
              <a:t>One-Way ANOVA Example</a:t>
            </a:r>
          </a:p>
        </p:txBody>
      </p:sp>
      <p:sp>
        <p:nvSpPr>
          <p:cNvPr id="4" name="Text Placeholder 3">
            <a:extLst>
              <a:ext uri="{FF2B5EF4-FFF2-40B4-BE49-F238E27FC236}">
                <a16:creationId xmlns:a16="http://schemas.microsoft.com/office/drawing/2014/main" id="{CCCEB934-49E3-46CF-8E3D-3D72D8F5EBFD}"/>
              </a:ext>
            </a:extLst>
          </p:cNvPr>
          <p:cNvSpPr>
            <a:spLocks noGrp="1"/>
          </p:cNvSpPr>
          <p:nvPr>
            <p:ph sz="half" idx="2"/>
          </p:nvPr>
        </p:nvSpPr>
        <p:spPr>
          <a:xfrm>
            <a:off x="838201" y="1825625"/>
            <a:ext cx="4744452" cy="2962943"/>
          </a:xfrm>
        </p:spPr>
        <p:txBody>
          <a:bodyPr>
            <a:normAutofit/>
          </a:bodyPr>
          <a:lstStyle/>
          <a:p>
            <a:r>
              <a:rPr lang="en-US" sz="1400" dirty="0"/>
              <a:t>Set up the test as shown (Note: the only alternative is 'Not Equal', the Location variable in on the Blocking variable drop zone):</a:t>
            </a:r>
          </a:p>
          <a:p>
            <a:pPr lvl="1"/>
            <a:r>
              <a:rPr lang="en-US" sz="1400" dirty="0"/>
              <a:t>Treatment Name:  “</a:t>
            </a:r>
            <a:r>
              <a:rPr lang="en-US" sz="1400" b="1" dirty="0"/>
              <a:t>Routes”</a:t>
            </a:r>
          </a:p>
          <a:p>
            <a:pPr lvl="1"/>
            <a:r>
              <a:rPr lang="en-US" sz="1400" dirty="0"/>
              <a:t>Significance Level:  </a:t>
            </a:r>
            <a:r>
              <a:rPr lang="en-US" sz="1400" b="1" dirty="0"/>
              <a:t>0.05</a:t>
            </a:r>
            <a:endParaRPr lang="en-US" sz="1400" dirty="0"/>
          </a:p>
          <a:p>
            <a:r>
              <a:rPr lang="en-US" sz="1400" dirty="0"/>
              <a:t>click “Continue”.</a:t>
            </a:r>
          </a:p>
        </p:txBody>
      </p:sp>
      <p:pic>
        <p:nvPicPr>
          <p:cNvPr id="14" name="Picture 13" descr="A picture containing food, sitting, drawing&#10;&#10;Description automatically generated">
            <a:extLst>
              <a:ext uri="{FF2B5EF4-FFF2-40B4-BE49-F238E27FC236}">
                <a16:creationId xmlns:a16="http://schemas.microsoft.com/office/drawing/2014/main" id="{3A007649-7921-42B6-ABC4-DB245F2C9D0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13" name="Picture 12">
            <a:extLst>
              <a:ext uri="{FF2B5EF4-FFF2-40B4-BE49-F238E27FC236}">
                <a16:creationId xmlns:a16="http://schemas.microsoft.com/office/drawing/2014/main" id="{213D8E0B-D870-48C2-90DA-3D1D78994509}"/>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6518488" y="1542187"/>
            <a:ext cx="4825244" cy="4642297"/>
          </a:xfrm>
          <a:prstGeom prst="rect">
            <a:avLst/>
          </a:prstGeom>
        </p:spPr>
      </p:pic>
    </p:spTree>
    <p:extLst>
      <p:ext uri="{BB962C8B-B14F-4D97-AF65-F5344CB8AC3E}">
        <p14:creationId xmlns:p14="http://schemas.microsoft.com/office/powerpoint/2010/main" val="2530418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AFB5D-42C4-4AE0-A028-29AEC56B9ABC}"/>
              </a:ext>
            </a:extLst>
          </p:cNvPr>
          <p:cNvSpPr>
            <a:spLocks noGrp="1"/>
          </p:cNvSpPr>
          <p:nvPr>
            <p:ph type="title"/>
          </p:nvPr>
        </p:nvSpPr>
        <p:spPr/>
        <p:txBody>
          <a:bodyPr/>
          <a:lstStyle/>
          <a:p>
            <a:r>
              <a:rPr lang="en-US" dirty="0"/>
              <a:t>One-Way ANOVA Example Output</a:t>
            </a:r>
          </a:p>
        </p:txBody>
      </p:sp>
      <p:pic>
        <p:nvPicPr>
          <p:cNvPr id="10" name="Picture 9" descr="A picture containing food, sitting, drawing&#10;&#10;Description automatically generated">
            <a:extLst>
              <a:ext uri="{FF2B5EF4-FFF2-40B4-BE49-F238E27FC236}">
                <a16:creationId xmlns:a16="http://schemas.microsoft.com/office/drawing/2014/main" id="{0BCEAC74-6194-446B-8B01-EA766B8CC0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8" name="Content Placeholder 7" descr="A picture containing graphical user interface&#10;&#10;Description automatically generated">
            <a:extLst>
              <a:ext uri="{FF2B5EF4-FFF2-40B4-BE49-F238E27FC236}">
                <a16:creationId xmlns:a16="http://schemas.microsoft.com/office/drawing/2014/main" id="{AABB4D40-51B6-43E7-9D02-120E61789971}"/>
              </a:ext>
            </a:extLst>
          </p:cNvPr>
          <p:cNvPicPr>
            <a:picLocks noGrp="1" noChangeAspect="1"/>
          </p:cNvPicPr>
          <p:nvPr>
            <p:ph idx="1"/>
          </p:nvPr>
        </p:nvPicPr>
        <p:blipFill rotWithShape="1">
          <a:blip r:embed="rId4">
            <a:extLst>
              <a:ext uri="{28A0092B-C50C-407E-A947-70E740481C1C}">
                <a14:useLocalDpi xmlns:a14="http://schemas.microsoft.com/office/drawing/2010/main" val="0"/>
              </a:ext>
            </a:extLst>
          </a:blip>
          <a:srcRect t="9243"/>
          <a:stretch/>
        </p:blipFill>
        <p:spPr>
          <a:xfrm>
            <a:off x="2222157" y="1467853"/>
            <a:ext cx="7747686" cy="4673684"/>
          </a:xfrm>
        </p:spPr>
      </p:pic>
    </p:spTree>
    <p:extLst>
      <p:ext uri="{BB962C8B-B14F-4D97-AF65-F5344CB8AC3E}">
        <p14:creationId xmlns:p14="http://schemas.microsoft.com/office/powerpoint/2010/main" val="10068443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TotalTime>
  <Words>524</Words>
  <Application>Microsoft Office PowerPoint</Application>
  <PresentationFormat>Widescreen</PresentationFormat>
  <Paragraphs>41</Paragraphs>
  <Slides>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Office Theme</vt:lpstr>
      <vt:lpstr>One-Way ANOVA (Independent Samples)</vt:lpstr>
      <vt:lpstr>Using EngineRoom</vt:lpstr>
      <vt:lpstr>One-Way ANOVA Example</vt:lpstr>
      <vt:lpstr>One-Way ANOVA Example</vt:lpstr>
      <vt:lpstr>One-Way ANOVA Example Output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Gauge R&amp;R</dc:title>
  <dc:creator>Katie Wenner</dc:creator>
  <cp:lastModifiedBy>Katie Wenner</cp:lastModifiedBy>
  <cp:revision>18</cp:revision>
  <dcterms:created xsi:type="dcterms:W3CDTF">2020-09-22T21:11:07Z</dcterms:created>
  <dcterms:modified xsi:type="dcterms:W3CDTF">2020-10-20T22:37:37Z</dcterms:modified>
</cp:coreProperties>
</file>