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9" r:id="rId2"/>
    <p:sldId id="261" r:id="rId3"/>
    <p:sldId id="262" r:id="rId4"/>
    <p:sldId id="26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9833"/>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88860" autoAdjust="0"/>
  </p:normalViewPr>
  <p:slideViewPr>
    <p:cSldViewPr snapToGrid="0">
      <p:cViewPr varScale="1">
        <p:scale>
          <a:sx n="80" d="100"/>
          <a:sy n="80" d="100"/>
        </p:scale>
        <p:origin x="34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9/28/2020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Alternative Hypothesis:  “Greater Than”</a:t>
            </a:r>
          </a:p>
          <a:p>
            <a:endParaRPr lang="en-US" dirty="0"/>
          </a:p>
          <a:p>
            <a:r>
              <a:rPr lang="en-US" dirty="0"/>
              <a:t>Desired risk/significance level (alpha): 0.05</a:t>
            </a:r>
          </a:p>
          <a:p>
            <a:endParaRPr lang="en-US" dirty="0"/>
          </a:p>
          <a:p>
            <a:r>
              <a:rPr lang="en-US" dirty="0"/>
              <a:t>Hypothesized Median: 3</a:t>
            </a:r>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42177199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1941755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9/28/2020</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9/28/2020</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9/28/2020</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9/28/2020</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9/28/2020</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9/28/2020</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9/28/2020</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9/28/2020</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9/28/2020</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9/28/2020</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9/28/2020</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9/28/2020</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edia.moresteam.com/university/tutorials/nonint/new/non_param_onesign.mp4" TargetMode="External"/><Relationship Id="rId2" Type="http://schemas.openxmlformats.org/officeDocument/2006/relationships/image" Target="../media/image1.png"/><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https://media.moresteam.com/university/downloads/nptest_example_datasets.xlsx"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1 Sample Wilcoxon Signed Ranks Test</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200" y="1502228"/>
            <a:ext cx="5181600" cy="4833257"/>
          </a:xfrm>
        </p:spPr>
        <p:txBody>
          <a:bodyPr>
            <a:normAutofit fontScale="85000" lnSpcReduction="20000"/>
          </a:bodyPr>
          <a:lstStyle/>
          <a:p>
            <a:pPr marL="0" indent="0">
              <a:buNone/>
            </a:pPr>
            <a:r>
              <a:rPr lang="en-US" sz="1900" dirty="0"/>
              <a:t>When to use this tool</a:t>
            </a:r>
          </a:p>
          <a:p>
            <a:pPr marL="457200" lvl="1" indent="0">
              <a:lnSpc>
                <a:spcPct val="120000"/>
              </a:lnSpc>
              <a:buNone/>
            </a:pPr>
            <a:r>
              <a:rPr lang="en-US" dirty="0">
                <a:latin typeface="+mj-lt"/>
              </a:rPr>
              <a:t>Use the Wilcoxon Signed Ranks Test to compare the median (center) of a continuous population to a specified/historical value. As an example, an improvement team wants to test whether the median time to fill out extended warranty forms exceeds the historical median value.</a:t>
            </a:r>
          </a:p>
          <a:p>
            <a:pPr marL="457200" lvl="1" indent="0">
              <a:lnSpc>
                <a:spcPct val="120000"/>
              </a:lnSpc>
              <a:buNone/>
            </a:pPr>
            <a:endParaRPr lang="en-US" dirty="0">
              <a:latin typeface="+mj-lt"/>
            </a:endParaRPr>
          </a:p>
          <a:p>
            <a:pPr marL="457200" lvl="1" indent="0">
              <a:lnSpc>
                <a:spcPct val="120000"/>
              </a:lnSpc>
              <a:buNone/>
            </a:pPr>
            <a:r>
              <a:rPr lang="en-US" dirty="0">
                <a:latin typeface="+mj-lt"/>
              </a:rPr>
              <a:t>The 1 Sample Wilcoxon Signed Ranks Test is based on the sum of the ranks of the observations that are larger than the test value of interest, so it takes more of the information available into account than the Sign test.</a:t>
            </a:r>
          </a:p>
          <a:p>
            <a:pPr marL="457200" lvl="1" indent="0">
              <a:lnSpc>
                <a:spcPct val="120000"/>
              </a:lnSpc>
              <a:buNone/>
            </a:pPr>
            <a:endParaRPr lang="en-US" dirty="0">
              <a:latin typeface="+mj-lt"/>
            </a:endParaRPr>
          </a:p>
          <a:p>
            <a:pPr marL="457200" lvl="1" indent="0">
              <a:lnSpc>
                <a:spcPct val="120000"/>
              </a:lnSpc>
              <a:buNone/>
            </a:pPr>
            <a:r>
              <a:rPr lang="en-US" dirty="0">
                <a:latin typeface="+mj-lt"/>
              </a:rPr>
              <a:t>The test makes the following assumptions:</a:t>
            </a:r>
          </a:p>
          <a:p>
            <a:pPr marL="1257300" lvl="2" indent="-342900">
              <a:lnSpc>
                <a:spcPct val="120000"/>
              </a:lnSpc>
              <a:buFont typeface="+mj-lt"/>
              <a:buAutoNum type="arabicPeriod"/>
            </a:pPr>
            <a:r>
              <a:rPr lang="en-US" sz="1600" dirty="0">
                <a:latin typeface="+mj-lt"/>
              </a:rPr>
              <a:t>The data are continuous numeric.</a:t>
            </a:r>
          </a:p>
          <a:p>
            <a:pPr marL="1257300" lvl="2" indent="-342900">
              <a:lnSpc>
                <a:spcPct val="120000"/>
              </a:lnSpc>
              <a:buFont typeface="+mj-lt"/>
              <a:buAutoNum type="arabicPeriod"/>
            </a:pPr>
            <a:r>
              <a:rPr lang="en-US" sz="1600" dirty="0">
                <a:latin typeface="+mj-lt"/>
              </a:rPr>
              <a:t>The units are randomly sampled.</a:t>
            </a:r>
          </a:p>
          <a:p>
            <a:pPr marL="1257300" lvl="2" indent="-342900">
              <a:lnSpc>
                <a:spcPct val="120000"/>
              </a:lnSpc>
              <a:buFont typeface="+mj-lt"/>
              <a:buAutoNum type="arabicPeriod"/>
            </a:pPr>
            <a:r>
              <a:rPr lang="en-US" sz="1600" dirty="0">
                <a:latin typeface="+mj-lt"/>
              </a:rPr>
              <a:t>The data distribution is symmetric.</a:t>
            </a:r>
          </a:p>
          <a:p>
            <a:pPr marL="457200" lvl="1" indent="0">
              <a:lnSpc>
                <a:spcPct val="120000"/>
              </a:lnSpc>
              <a:buNone/>
            </a:pPr>
            <a:r>
              <a:rPr lang="en-US" dirty="0">
                <a:latin typeface="+mj-lt"/>
              </a:rPr>
              <a:t>Note: No summary data option is available for this test. You must use a data variable.</a:t>
            </a: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1" name="Content Placeholder 10">
            <a:hlinkClick r:id="rId3"/>
            <a:extLst>
              <a:ext uri="{FF2B5EF4-FFF2-40B4-BE49-F238E27FC236}">
                <a16:creationId xmlns:a16="http://schemas.microsoft.com/office/drawing/2014/main" id="{BF7628D0-C27C-4C3D-BCF6-B037512ED210}"/>
              </a:ext>
            </a:extLst>
          </p:cNvPr>
          <p:cNvPicPr>
            <a:picLocks noGrp="1" noChangeAspect="1"/>
          </p:cNvPicPr>
          <p:nvPr>
            <p:ph sz="half" idx="2"/>
          </p:nvPr>
        </p:nvPicPr>
        <p:blipFill rotWithShape="1">
          <a:blip r:embed="rId4">
            <a:extLst>
              <a:ext uri="{28A0092B-C50C-407E-A947-70E740481C1C}">
                <a14:useLocalDpi xmlns:a14="http://schemas.microsoft.com/office/drawing/2010/main" val="0"/>
              </a:ext>
            </a:extLst>
          </a:blip>
          <a:srcRect l="150" r="246"/>
          <a:stretch/>
        </p:blipFill>
        <p:spPr>
          <a:xfrm>
            <a:off x="6658458" y="1813093"/>
            <a:ext cx="4927951" cy="2773028"/>
          </a:xfrm>
        </p:spPr>
      </p:pic>
      <p:sp>
        <p:nvSpPr>
          <p:cNvPr id="4" name="TextBox 3">
            <a:hlinkClick r:id="rId3"/>
            <a:extLst>
              <a:ext uri="{FF2B5EF4-FFF2-40B4-BE49-F238E27FC236}">
                <a16:creationId xmlns:a16="http://schemas.microsoft.com/office/drawing/2014/main" id="{FCDECD3B-CB05-4D22-9456-C01FE0FD74C5}"/>
              </a:ext>
            </a:extLst>
          </p:cNvPr>
          <p:cNvSpPr txBox="1"/>
          <p:nvPr/>
        </p:nvSpPr>
        <p:spPr>
          <a:xfrm>
            <a:off x="6506575" y="4708526"/>
            <a:ext cx="5562741" cy="600164"/>
          </a:xfrm>
          <a:prstGeom prst="rect">
            <a:avLst/>
          </a:prstGeom>
          <a:noFill/>
        </p:spPr>
        <p:txBody>
          <a:bodyPr wrap="none" rtlCol="0">
            <a:spAutoFit/>
          </a:bodyPr>
          <a:lstStyle/>
          <a:p>
            <a:r>
              <a:rPr lang="en-US" sz="1100" b="1" dirty="0">
                <a:solidFill>
                  <a:schemeClr val="bg1">
                    <a:lumMod val="65000"/>
                  </a:schemeClr>
                </a:solidFill>
              </a:rPr>
              <a:t>Tutorial:</a:t>
            </a:r>
          </a:p>
          <a:p>
            <a:r>
              <a:rPr lang="en-US" sz="1100" dirty="0">
                <a:solidFill>
                  <a:schemeClr val="bg1">
                    <a:lumMod val="65000"/>
                  </a:schemeClr>
                </a:solidFill>
              </a:rPr>
              <a:t>https://media.moresteam.com/university/tutorials/nonint/new/non_param_onesign.mp4</a:t>
            </a:r>
          </a:p>
          <a:p>
            <a:endParaRPr lang="en-US" sz="1100" dirty="0">
              <a:solidFill>
                <a:schemeClr val="bg1">
                  <a:lumMod val="65000"/>
                </a:schemeClr>
              </a:solidFill>
            </a:endParaRPr>
          </a:p>
        </p:txBody>
      </p:sp>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3" name="Content Placeholder 2">
            <a:extLst>
              <a:ext uri="{FF2B5EF4-FFF2-40B4-BE49-F238E27FC236}">
                <a16:creationId xmlns:a16="http://schemas.microsoft.com/office/drawing/2014/main" id="{49D4C425-30EB-4064-AB06-CD6A0C787670}"/>
              </a:ext>
            </a:extLst>
          </p:cNvPr>
          <p:cNvSpPr>
            <a:spLocks noGrp="1"/>
          </p:cNvSpPr>
          <p:nvPr>
            <p:ph idx="1"/>
          </p:nvPr>
        </p:nvSpPr>
        <p:spPr>
          <a:xfrm>
            <a:off x="838200" y="1825625"/>
            <a:ext cx="10515600" cy="525689"/>
          </a:xfrm>
        </p:spPr>
        <p:txBody>
          <a:bodyPr/>
          <a:lstStyle/>
          <a:p>
            <a:pPr marL="0" indent="0">
              <a:buNone/>
            </a:pPr>
            <a:r>
              <a:rPr lang="en-US" dirty="0"/>
              <a:t>Analyze &gt; Non-parametric &gt; 1 Sample Wilcoxon Test</a:t>
            </a:r>
          </a:p>
        </p:txBody>
      </p:sp>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7" name="Picture 6">
            <a:extLst>
              <a:ext uri="{FF2B5EF4-FFF2-40B4-BE49-F238E27FC236}">
                <a16:creationId xmlns:a16="http://schemas.microsoft.com/office/drawing/2014/main" id="{0007E137-4A2B-450E-8D6C-7B6C20235A55}"/>
              </a:ext>
            </a:extLst>
          </p:cNvPr>
          <p:cNvPicPr>
            <a:picLocks noChangeAspect="1"/>
          </p:cNvPicPr>
          <p:nvPr/>
        </p:nvPicPr>
        <p:blipFill rotWithShape="1">
          <a:blip r:embed="rId3">
            <a:extLst>
              <a:ext uri="{28A0092B-C50C-407E-A947-70E740481C1C}">
                <a14:useLocalDpi xmlns:a14="http://schemas.microsoft.com/office/drawing/2010/main" val="0"/>
              </a:ext>
            </a:extLst>
          </a:blip>
          <a:srcRect b="32768"/>
          <a:stretch/>
        </p:blipFill>
        <p:spPr>
          <a:xfrm>
            <a:off x="1147857" y="2351314"/>
            <a:ext cx="9896285" cy="3736665"/>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1 Sample Wilcoxon Test Example</a:t>
            </a:r>
          </a:p>
        </p:txBody>
      </p:sp>
      <p:pic>
        <p:nvPicPr>
          <p:cNvPr id="6" name="Picture Placeholder 5">
            <a:extLst>
              <a:ext uri="{FF2B5EF4-FFF2-40B4-BE49-F238E27FC236}">
                <a16:creationId xmlns:a16="http://schemas.microsoft.com/office/drawing/2014/main" id="{EB4C9505-7886-49A3-90D3-1D1B37143AE6}"/>
              </a:ext>
            </a:extLst>
          </p:cNvPr>
          <p:cNvPicPr>
            <a:picLocks noGrp="1" noChangeAspect="1"/>
          </p:cNvPicPr>
          <p:nvPr>
            <p:ph sz="half" idx="1"/>
          </p:nvPr>
        </p:nvPicPr>
        <p:blipFill>
          <a:blip r:embed="rId3">
            <a:extLst>
              <a:ext uri="{28A0092B-C50C-407E-A947-70E740481C1C}">
                <a14:useLocalDpi xmlns:a14="http://schemas.microsoft.com/office/drawing/2010/main" val="0"/>
              </a:ext>
            </a:extLst>
          </a:blip>
          <a:srcRect/>
          <a:stretch/>
        </p:blipFill>
        <p:spPr>
          <a:xfrm>
            <a:off x="3310194" y="2807981"/>
            <a:ext cx="1039713" cy="3212808"/>
          </a:xfrm>
        </p:spPr>
      </p:pic>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1" y="1825625"/>
            <a:ext cx="4744452" cy="965701"/>
          </a:xfrm>
        </p:spPr>
        <p:txBody>
          <a:bodyPr>
            <a:normAutofit/>
          </a:bodyPr>
          <a:lstStyle/>
          <a:p>
            <a:pPr marL="0" indent="0">
              <a:buNone/>
            </a:pPr>
            <a:r>
              <a:rPr lang="en-US" sz="1400" dirty="0"/>
              <a:t>You must have raw data to run any non-parametric test. Summary data cannot be used with these tests.</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 name="Picture 1">
            <a:hlinkClick r:id="rId5"/>
            <a:extLst>
              <a:ext uri="{FF2B5EF4-FFF2-40B4-BE49-F238E27FC236}">
                <a16:creationId xmlns:a16="http://schemas.microsoft.com/office/drawing/2014/main" id="{072A51F0-C2F4-47D4-A0B3-B49A6B281390}"/>
              </a:ext>
            </a:extLst>
          </p:cNvPr>
          <p:cNvPicPr>
            <a:picLocks noChangeAspect="1"/>
          </p:cNvPicPr>
          <p:nvPr/>
        </p:nvPicPr>
        <p:blipFill>
          <a:blip r:embed="rId6"/>
          <a:stretch>
            <a:fillRect/>
          </a:stretch>
        </p:blipFill>
        <p:spPr>
          <a:xfrm>
            <a:off x="8982250" y="779633"/>
            <a:ext cx="2371550" cy="481626"/>
          </a:xfrm>
          <a:prstGeom prst="rect">
            <a:avLst/>
          </a:prstGeom>
        </p:spPr>
      </p:pic>
      <p:sp>
        <p:nvSpPr>
          <p:cNvPr id="3" name="TextBox 2">
            <a:hlinkClick r:id="rId5"/>
            <a:extLst>
              <a:ext uri="{FF2B5EF4-FFF2-40B4-BE49-F238E27FC236}">
                <a16:creationId xmlns:a16="http://schemas.microsoft.com/office/drawing/2014/main" id="{2C100111-7B94-4C66-8D5C-31F7DD725027}"/>
              </a:ext>
            </a:extLst>
          </p:cNvPr>
          <p:cNvSpPr txBox="1"/>
          <p:nvPr/>
        </p:nvSpPr>
        <p:spPr>
          <a:xfrm>
            <a:off x="8931110" y="1261259"/>
            <a:ext cx="2473830" cy="289441"/>
          </a:xfrm>
          <a:prstGeom prst="roundRect">
            <a:avLst/>
          </a:prstGeom>
          <a:noFill/>
          <a:ln w="28575">
            <a:noFill/>
          </a:ln>
        </p:spPr>
        <p:txBody>
          <a:bodyPr wrap="square" rtlCol="0">
            <a:spAutoFit/>
          </a:bodyPr>
          <a:lstStyle/>
          <a:p>
            <a:pPr algn="ctr"/>
            <a:r>
              <a:rPr lang="en-US" sz="1050" b="1" dirty="0">
                <a:solidFill>
                  <a:schemeClr val="bg1">
                    <a:lumMod val="50000"/>
                  </a:schemeClr>
                </a:solidFill>
              </a:rPr>
              <a:t>nptest_example_datasets.xlsx</a:t>
            </a:r>
          </a:p>
        </p:txBody>
      </p:sp>
      <p:sp>
        <p:nvSpPr>
          <p:cNvPr id="11" name="TextBox 10">
            <a:extLst>
              <a:ext uri="{FF2B5EF4-FFF2-40B4-BE49-F238E27FC236}">
                <a16:creationId xmlns:a16="http://schemas.microsoft.com/office/drawing/2014/main" id="{F9914A73-0ABD-488C-ABA0-4D50FE52538D}"/>
              </a:ext>
            </a:extLst>
          </p:cNvPr>
          <p:cNvSpPr txBox="1"/>
          <p:nvPr/>
        </p:nvSpPr>
        <p:spPr>
          <a:xfrm>
            <a:off x="838200" y="2773398"/>
            <a:ext cx="2338137" cy="2031325"/>
          </a:xfrm>
          <a:prstGeom prst="rect">
            <a:avLst/>
          </a:prstGeom>
          <a:noFill/>
        </p:spPr>
        <p:txBody>
          <a:bodyPr wrap="square">
            <a:spAutoFit/>
          </a:bodyPr>
          <a:lstStyle/>
          <a:p>
            <a:pPr marL="0" indent="0">
              <a:buNone/>
            </a:pPr>
            <a:r>
              <a:rPr lang="en-US" sz="1400" dirty="0"/>
              <a:t>Example:</a:t>
            </a:r>
          </a:p>
          <a:p>
            <a:pPr marL="0" indent="0">
              <a:buNone/>
            </a:pPr>
            <a:r>
              <a:rPr lang="en-US" sz="1400" dirty="0"/>
              <a:t>The data for this example consists of the time to fill out 15 randomly chosen extended warranty forms. We want to test, at the 10% level, whether the median time to fill out the forms exceeds 3 minutes.</a:t>
            </a:r>
          </a:p>
        </p:txBody>
      </p:sp>
      <p:sp>
        <p:nvSpPr>
          <p:cNvPr id="10" name="TextBox 9">
            <a:extLst>
              <a:ext uri="{FF2B5EF4-FFF2-40B4-BE49-F238E27FC236}">
                <a16:creationId xmlns:a16="http://schemas.microsoft.com/office/drawing/2014/main" id="{3EAD7D71-16C6-4333-81DE-354162415DE0}"/>
              </a:ext>
            </a:extLst>
          </p:cNvPr>
          <p:cNvSpPr txBox="1"/>
          <p:nvPr/>
        </p:nvSpPr>
        <p:spPr>
          <a:xfrm>
            <a:off x="6096000" y="1690688"/>
            <a:ext cx="5610726" cy="1384995"/>
          </a:xfrm>
          <a:prstGeom prst="rect">
            <a:avLst/>
          </a:prstGeom>
          <a:noFill/>
        </p:spPr>
        <p:txBody>
          <a:bodyPr wrap="square" rtlCol="0">
            <a:spAutoFit/>
          </a:bodyPr>
          <a:lstStyle/>
          <a:p>
            <a:r>
              <a:rPr lang="en-US" sz="1400" b="1" dirty="0"/>
              <a:t>Steps:</a:t>
            </a:r>
          </a:p>
          <a:p>
            <a:endParaRPr lang="en-US" sz="1400" dirty="0"/>
          </a:p>
          <a:p>
            <a:pPr marL="285750" indent="-285750">
              <a:buFont typeface="Arial" panose="020B0604020202020204" pitchFamily="34" charset="0"/>
              <a:buChar char="•"/>
            </a:pPr>
            <a:r>
              <a:rPr lang="en-US" sz="1400" dirty="0"/>
              <a:t>Click on the data file in the data sources panel and drag the </a:t>
            </a:r>
            <a:r>
              <a:rPr lang="en-US" sz="1400" b="1" dirty="0" err="1"/>
              <a:t>Orderfill</a:t>
            </a:r>
            <a:r>
              <a:rPr lang="en-US" sz="1400" b="1" dirty="0"/>
              <a:t> Time </a:t>
            </a:r>
            <a:r>
              <a:rPr lang="en-US" sz="1400" dirty="0"/>
              <a:t>variable onto the Data variable drop zone on the study.</a:t>
            </a:r>
          </a:p>
          <a:p>
            <a:pPr marL="285750" indent="-285750">
              <a:buFont typeface="Arial" panose="020B0604020202020204" pitchFamily="34" charset="0"/>
              <a:buChar char="•"/>
            </a:pPr>
            <a:r>
              <a:rPr lang="en-US" sz="1400" dirty="0"/>
              <a:t>Set up the test as shown, and click Continue:</a:t>
            </a:r>
          </a:p>
        </p:txBody>
      </p:sp>
      <p:pic>
        <p:nvPicPr>
          <p:cNvPr id="13" name="Picture 12">
            <a:extLst>
              <a:ext uri="{FF2B5EF4-FFF2-40B4-BE49-F238E27FC236}">
                <a16:creationId xmlns:a16="http://schemas.microsoft.com/office/drawing/2014/main" id="{213D8E0B-D870-48C2-90DA-3D1D78994509}"/>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6943673" y="3031172"/>
            <a:ext cx="3915379" cy="3547101"/>
          </a:xfrm>
          <a:prstGeom prst="rect">
            <a:avLst/>
          </a:prstGeo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1 Sample Wilcoxon Test Example Output</a:t>
            </a:r>
          </a:p>
        </p:txBody>
      </p:sp>
      <p:pic>
        <p:nvPicPr>
          <p:cNvPr id="7" name="Content Placeholder 6">
            <a:extLst>
              <a:ext uri="{FF2B5EF4-FFF2-40B4-BE49-F238E27FC236}">
                <a16:creationId xmlns:a16="http://schemas.microsoft.com/office/drawing/2014/main" id="{2F493CA0-C5C9-4E56-881A-26851EA6DDFC}"/>
              </a:ext>
            </a:extLst>
          </p:cNvPr>
          <p:cNvPicPr>
            <a:picLocks noGrp="1" noChangeAspect="1"/>
          </p:cNvPicPr>
          <p:nvPr>
            <p:ph idx="1"/>
          </p:nvPr>
        </p:nvPicPr>
        <p:blipFill>
          <a:blip r:embed="rId3">
            <a:extLst>
              <a:ext uri="{28A0092B-C50C-407E-A947-70E740481C1C}">
                <a14:useLocalDpi xmlns:a14="http://schemas.microsoft.com/office/drawing/2010/main" val="0"/>
              </a:ext>
            </a:extLst>
          </a:blip>
          <a:srcRect/>
          <a:stretch/>
        </p:blipFill>
        <p:spPr>
          <a:xfrm>
            <a:off x="1385637" y="1486658"/>
            <a:ext cx="9420725" cy="4760757"/>
          </a:xfrm>
        </p:spPr>
      </p:pic>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
        <p:nvSpPr>
          <p:cNvPr id="3" name="Rectangle 2">
            <a:extLst>
              <a:ext uri="{FF2B5EF4-FFF2-40B4-BE49-F238E27FC236}">
                <a16:creationId xmlns:a16="http://schemas.microsoft.com/office/drawing/2014/main" id="{EE546954-1071-43B9-ADDC-B6402BC09DE0}"/>
              </a:ext>
            </a:extLst>
          </p:cNvPr>
          <p:cNvSpPr/>
          <p:nvPr/>
        </p:nvSpPr>
        <p:spPr>
          <a:xfrm>
            <a:off x="2693322" y="1978123"/>
            <a:ext cx="5668626" cy="271782"/>
          </a:xfrm>
          <a:prstGeom prst="rect">
            <a:avLst/>
          </a:prstGeom>
          <a:noFill/>
          <a:ln w="38100">
            <a:solidFill>
              <a:srgbClr val="FFD33B"/>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068443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327</Words>
  <Application>Microsoft Office PowerPoint</Application>
  <PresentationFormat>Widescreen</PresentationFormat>
  <Paragraphs>32</Paragraphs>
  <Slides>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1 Sample Wilcoxon Signed Ranks Test</vt:lpstr>
      <vt:lpstr>Using EngineRoom</vt:lpstr>
      <vt:lpstr>1 Sample Wilcoxon Test Example</vt:lpstr>
      <vt:lpstr>1 Sample Wilcoxon Test Example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Katie Wenner</cp:lastModifiedBy>
  <cp:revision>15</cp:revision>
  <dcterms:created xsi:type="dcterms:W3CDTF">2020-09-22T21:11:07Z</dcterms:created>
  <dcterms:modified xsi:type="dcterms:W3CDTF">2020-09-28T21:06:16Z</dcterms:modified>
</cp:coreProperties>
</file>