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833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8860" autoAdjust="0"/>
  </p:normalViewPr>
  <p:slideViewPr>
    <p:cSldViewPr snapToGrid="0">
      <p:cViewPr varScale="1">
        <p:scale>
          <a:sx n="77" d="100"/>
          <a:sy n="77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Alternative Hypothesis:  “Greater Than”</a:t>
            </a:r>
          </a:p>
          <a:p>
            <a:endParaRPr lang="en-US" dirty="0"/>
          </a:p>
          <a:p>
            <a:r>
              <a:rPr lang="en-US" dirty="0"/>
              <a:t>Desired risk/significance level (alpha): 0.05</a:t>
            </a:r>
          </a:p>
          <a:p>
            <a:endParaRPr lang="en-US" dirty="0"/>
          </a:p>
          <a:p>
            <a:r>
              <a:rPr lang="en-US"/>
              <a:t>Hypothesized Median: 3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non_param_onesign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media.moresteam.com/university/downloads/nptest_example_datasets.xlsx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Sample Sign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5181600" cy="48332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>
                <a:latin typeface="+mj-lt"/>
              </a:rPr>
              <a:t>Use the Sign Test to compare the median (center) of a continuous population to a specified/historical value. As an example, an improvement team wants to test whether the median time to fill out extended warranty forms exceeds the historical median value.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>
                <a:latin typeface="+mj-lt"/>
              </a:rPr>
              <a:t>The 1 Sample Sign Test is based on the binomial distribution and can be used on non-normal data.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>
                <a:latin typeface="+mj-lt"/>
              </a:rPr>
              <a:t>The test makes the following assumptions: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+mj-lt"/>
              </a:rPr>
              <a:t>The data are continuous numeric.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+mj-lt"/>
              </a:rPr>
              <a:t>The units are randomly sampled.</a:t>
            </a:r>
          </a:p>
          <a:p>
            <a:pPr lvl="1">
              <a:lnSpc>
                <a:spcPct val="120000"/>
              </a:lnSpc>
            </a:pP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>
                <a:latin typeface="+mj-lt"/>
              </a:rPr>
              <a:t>If the data distribution is symmetric, use the 1 Sample Wilcoxon Signed Ranks Test instead.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1" name="Content Placeholder 10" descr="A screenshot of a cell phon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F7628D0-C27C-4C3D-BCF6-B037512ED2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2" t="13568" r="10604" b="1141"/>
          <a:stretch/>
        </p:blipFill>
        <p:spPr>
          <a:xfrm>
            <a:off x="6434386" y="1690688"/>
            <a:ext cx="4702845" cy="3290386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A727FA3C-6F95-4B22-8CEB-B970C9C4AF83}"/>
              </a:ext>
            </a:extLst>
          </p:cNvPr>
          <p:cNvSpPr txBox="1"/>
          <p:nvPr/>
        </p:nvSpPr>
        <p:spPr>
          <a:xfrm>
            <a:off x="6434386" y="5167312"/>
            <a:ext cx="55627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https://media.moresteam.com/university/tutorials/nonint/new/non_param_onesign.mp4</a:t>
            </a:r>
          </a:p>
          <a:p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Analyze &gt; Non-parametric &gt; 1 Sample Sign Test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" b="32333"/>
          <a:stretch/>
        </p:blipFill>
        <p:spPr>
          <a:xfrm>
            <a:off x="1147857" y="2351314"/>
            <a:ext cx="9896285" cy="37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Sample Sign Test Example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0194" y="2807981"/>
            <a:ext cx="1039713" cy="321280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744452" cy="965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You must have raw data to run any non-parametric test. Summary data cannot be used with these tests.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" name="Picture 1">
            <a:hlinkClick r:id="rId5"/>
            <a:extLst>
              <a:ext uri="{FF2B5EF4-FFF2-40B4-BE49-F238E27FC236}">
                <a16:creationId xmlns:a16="http://schemas.microsoft.com/office/drawing/2014/main" id="{072A51F0-C2F4-47D4-A0B3-B49A6B2813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79633"/>
            <a:ext cx="2371550" cy="481626"/>
          </a:xfrm>
          <a:prstGeom prst="rect">
            <a:avLst/>
          </a:prstGeom>
        </p:spPr>
      </p:pic>
      <p:sp>
        <p:nvSpPr>
          <p:cNvPr id="3" name="TextBox 2">
            <a:hlinkClick r:id="rId5"/>
            <a:extLst>
              <a:ext uri="{FF2B5EF4-FFF2-40B4-BE49-F238E27FC236}">
                <a16:creationId xmlns:a16="http://schemas.microsoft.com/office/drawing/2014/main" id="{2C100111-7B94-4C66-8D5C-31F7DD725027}"/>
              </a:ext>
            </a:extLst>
          </p:cNvPr>
          <p:cNvSpPr txBox="1"/>
          <p:nvPr/>
        </p:nvSpPr>
        <p:spPr>
          <a:xfrm>
            <a:off x="8931110" y="1261259"/>
            <a:ext cx="2473830" cy="289441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nptest_example_datasets.xlsx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914A73-0ABD-488C-ABA0-4D50FE52538D}"/>
              </a:ext>
            </a:extLst>
          </p:cNvPr>
          <p:cNvSpPr txBox="1"/>
          <p:nvPr/>
        </p:nvSpPr>
        <p:spPr>
          <a:xfrm>
            <a:off x="838200" y="2773398"/>
            <a:ext cx="233813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/>
              <a:t>Example:</a:t>
            </a:r>
          </a:p>
          <a:p>
            <a:pPr marL="0" indent="0">
              <a:buNone/>
            </a:pPr>
            <a:r>
              <a:rPr lang="en-US" sz="1400" dirty="0"/>
              <a:t>The data for this example consists of the time to fill out 15 randomly chosen extended warranty forms. We want to test, at the 10% level, whether the median time to fill out the forms exceeds 3 minutes.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D7D71-16C6-4333-81DE-354162415DE0}"/>
              </a:ext>
            </a:extLst>
          </p:cNvPr>
          <p:cNvSpPr txBox="1"/>
          <p:nvPr/>
        </p:nvSpPr>
        <p:spPr>
          <a:xfrm>
            <a:off x="6096000" y="1690688"/>
            <a:ext cx="5610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Steps: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Click on the data file in the data sources panel and drag the </a:t>
            </a:r>
            <a:r>
              <a:rPr lang="en-US" sz="1400" b="1" dirty="0" err="1"/>
              <a:t>Orderfill</a:t>
            </a:r>
            <a:r>
              <a:rPr lang="en-US" sz="1400" b="1" dirty="0"/>
              <a:t> Time </a:t>
            </a:r>
            <a:r>
              <a:rPr lang="en-US" sz="1400" dirty="0"/>
              <a:t>variable onto the Data variable drop zone on the study.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up the test as shown, and click Continue:</a:t>
            </a: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3D8E0B-D870-48C2-90DA-3D1D789945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673" y="3031172"/>
            <a:ext cx="3915380" cy="354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Sample Sign Test Example Output</a:t>
            </a:r>
          </a:p>
        </p:txBody>
      </p:sp>
      <p:pic>
        <p:nvPicPr>
          <p:cNvPr id="7" name="Content Placeholder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F493CA0-C5C9-4E56-881A-26851EA6D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36" y="1486658"/>
            <a:ext cx="9420727" cy="4760757"/>
          </a:xfrm>
        </p:spPr>
      </p:pic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207F36-5299-4BD2-935C-46F083E180DB}"/>
              </a:ext>
            </a:extLst>
          </p:cNvPr>
          <p:cNvSpPr/>
          <p:nvPr/>
        </p:nvSpPr>
        <p:spPr>
          <a:xfrm>
            <a:off x="2575885" y="1990154"/>
            <a:ext cx="5894347" cy="235688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290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1 Sample Sign Test</vt:lpstr>
      <vt:lpstr>Using EngineRoom</vt:lpstr>
      <vt:lpstr>1 Sample Sign Test Example</vt:lpstr>
      <vt:lpstr>1 Sample Sign Test Example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16</cp:revision>
  <dcterms:created xsi:type="dcterms:W3CDTF">2020-09-22T21:11:07Z</dcterms:created>
  <dcterms:modified xsi:type="dcterms:W3CDTF">2020-09-28T21:04:54Z</dcterms:modified>
</cp:coreProperties>
</file>