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61" r:id="rId3"/>
    <p:sldId id="264" r:id="rId4"/>
    <p:sldId id="268" r:id="rId5"/>
    <p:sldId id="269" r:id="rId6"/>
    <p:sldId id="262" r:id="rId7"/>
    <p:sldId id="265"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CB9"/>
    <a:srgbClr val="5C9833"/>
    <a:srgbClr val="EC5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9" autoAdjust="0"/>
    <p:restoredTop sz="90257" autoAdjust="0"/>
  </p:normalViewPr>
  <p:slideViewPr>
    <p:cSldViewPr snapToGrid="0">
      <p:cViewPr varScale="1">
        <p:scale>
          <a:sx n="46" d="100"/>
          <a:sy n="46" d="100"/>
        </p:scale>
        <p:origin x="4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D2629-3B0D-42F8-B36C-08113B99121D}"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87927-3E4B-4800-B469-7E8E4F2BE502}" type="slidenum">
              <a:rPr lang="en-US" smtClean="0"/>
              <a:t>‹#›</a:t>
            </a:fld>
            <a:endParaRPr lang="en-US"/>
          </a:p>
        </p:txBody>
      </p:sp>
    </p:spTree>
    <p:extLst>
      <p:ext uri="{BB962C8B-B14F-4D97-AF65-F5344CB8AC3E}">
        <p14:creationId xmlns:p14="http://schemas.microsoft.com/office/powerpoint/2010/main" val="157508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b="0" i="0" dirty="0">
                <a:solidFill>
                  <a:srgbClr val="000000"/>
                </a:solidFill>
                <a:effectLst/>
                <a:latin typeface="Open Sans" panose="020B0606030504020204" pitchFamily="34" charset="0"/>
              </a:rPr>
              <a:t>If you are not sure which test is best suited to your data or scenario, use the Wizard which will lead you through a series of questions and answers to the appropriate test. Select Analyze &gt; Hypothesis Testing Wizard.</a:t>
            </a:r>
            <a:endParaRPr lang="en-US" dirty="0"/>
          </a:p>
        </p:txBody>
      </p:sp>
      <p:sp>
        <p:nvSpPr>
          <p:cNvPr id="4" name="Slide Number Placeholder 3"/>
          <p:cNvSpPr>
            <a:spLocks noGrp="1"/>
          </p:cNvSpPr>
          <p:nvPr>
            <p:ph type="sldNum" sz="quarter" idx="5"/>
          </p:nvPr>
        </p:nvSpPr>
        <p:spPr/>
        <p:txBody>
          <a:bodyPr/>
          <a:lstStyle/>
          <a:p>
            <a:fld id="{57187927-3E4B-4800-B469-7E8E4F2BE502}" type="slidenum">
              <a:rPr lang="en-US" smtClean="0"/>
              <a:t>2</a:t>
            </a:fld>
            <a:endParaRPr lang="en-US"/>
          </a:p>
        </p:txBody>
      </p:sp>
    </p:spTree>
    <p:extLst>
      <p:ext uri="{BB962C8B-B14F-4D97-AF65-F5344CB8AC3E}">
        <p14:creationId xmlns:p14="http://schemas.microsoft.com/office/powerpoint/2010/main" val="338462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87927-3E4B-4800-B469-7E8E4F2BE502}" type="slidenum">
              <a:rPr lang="en-US" smtClean="0"/>
              <a:t>3</a:t>
            </a:fld>
            <a:endParaRPr lang="en-US"/>
          </a:p>
        </p:txBody>
      </p:sp>
    </p:spTree>
    <p:extLst>
      <p:ext uri="{BB962C8B-B14F-4D97-AF65-F5344CB8AC3E}">
        <p14:creationId xmlns:p14="http://schemas.microsoft.com/office/powerpoint/2010/main" val="284742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87927-3E4B-4800-B469-7E8E4F2BE502}" type="slidenum">
              <a:rPr lang="en-US" smtClean="0"/>
              <a:t>4</a:t>
            </a:fld>
            <a:endParaRPr lang="en-US"/>
          </a:p>
        </p:txBody>
      </p:sp>
    </p:spTree>
    <p:extLst>
      <p:ext uri="{BB962C8B-B14F-4D97-AF65-F5344CB8AC3E}">
        <p14:creationId xmlns:p14="http://schemas.microsoft.com/office/powerpoint/2010/main" val="255072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87927-3E4B-4800-B469-7E8E4F2BE502}" type="slidenum">
              <a:rPr lang="en-US" smtClean="0"/>
              <a:t>5</a:t>
            </a:fld>
            <a:endParaRPr lang="en-US"/>
          </a:p>
        </p:txBody>
      </p:sp>
    </p:spTree>
    <p:extLst>
      <p:ext uri="{BB962C8B-B14F-4D97-AF65-F5344CB8AC3E}">
        <p14:creationId xmlns:p14="http://schemas.microsoft.com/office/powerpoint/2010/main" val="284250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87927-3E4B-4800-B469-7E8E4F2BE502}" type="slidenum">
              <a:rPr lang="en-US" smtClean="0"/>
              <a:t>6</a:t>
            </a:fld>
            <a:endParaRPr lang="en-US"/>
          </a:p>
        </p:txBody>
      </p:sp>
    </p:spTree>
    <p:extLst>
      <p:ext uri="{BB962C8B-B14F-4D97-AF65-F5344CB8AC3E}">
        <p14:creationId xmlns:p14="http://schemas.microsoft.com/office/powerpoint/2010/main" val="353276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87927-3E4B-4800-B469-7E8E4F2BE502}" type="slidenum">
              <a:rPr lang="en-US" smtClean="0"/>
              <a:t>7</a:t>
            </a:fld>
            <a:endParaRPr lang="en-US"/>
          </a:p>
        </p:txBody>
      </p:sp>
    </p:spTree>
    <p:extLst>
      <p:ext uri="{BB962C8B-B14F-4D97-AF65-F5344CB8AC3E}">
        <p14:creationId xmlns:p14="http://schemas.microsoft.com/office/powerpoint/2010/main" val="360180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87927-3E4B-4800-B469-7E8E4F2BE502}" type="slidenum">
              <a:rPr lang="en-US" smtClean="0"/>
              <a:t>8</a:t>
            </a:fld>
            <a:endParaRPr lang="en-US"/>
          </a:p>
        </p:txBody>
      </p:sp>
    </p:spTree>
    <p:extLst>
      <p:ext uri="{BB962C8B-B14F-4D97-AF65-F5344CB8AC3E}">
        <p14:creationId xmlns:p14="http://schemas.microsoft.com/office/powerpoint/2010/main" val="198107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64E4F-1A35-4E16-AA43-A9132E3EE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C7A6E9-76B6-46C6-A4A3-C258B3D0F6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E01CE7-6BF9-4457-8454-F1D5A993DAF7}"/>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5" name="Footer Placeholder 4">
            <a:extLst>
              <a:ext uri="{FF2B5EF4-FFF2-40B4-BE49-F238E27FC236}">
                <a16:creationId xmlns:a16="http://schemas.microsoft.com/office/drawing/2014/main" id="{28E62554-9DB0-4C81-8F3D-23F2097FC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F2AFA-3070-4BD6-83AC-85EE1C26CAA0}"/>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265221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BE446-02E8-4723-A03F-D3E99EB337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B3A148-B1FD-44DD-ACB0-5309398EFF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F4043-9855-4398-968A-109578FCA0C7}"/>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5" name="Footer Placeholder 4">
            <a:extLst>
              <a:ext uri="{FF2B5EF4-FFF2-40B4-BE49-F238E27FC236}">
                <a16:creationId xmlns:a16="http://schemas.microsoft.com/office/drawing/2014/main" id="{22E05971-F4DF-49F7-90CB-CE447A508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72770-14A7-4924-BE94-8ACD3C757524}"/>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247858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F6CF63-7DA5-4347-90FC-B926F84E7B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A18029-C821-4F16-8EA5-03CB0D7C0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E7F9D-F5C6-418E-B0CE-2A41A8070BC0}"/>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5" name="Footer Placeholder 4">
            <a:extLst>
              <a:ext uri="{FF2B5EF4-FFF2-40B4-BE49-F238E27FC236}">
                <a16:creationId xmlns:a16="http://schemas.microsoft.com/office/drawing/2014/main" id="{0C93F0FD-299C-4260-93D4-30FFEFA07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B095B-6720-49D0-B887-BBF043129F17}"/>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109612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5075-7589-4CEC-AB36-9AE261D43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84923-89D1-4A14-B5DE-5426CACA2E8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817174-298F-47A1-A710-1303F4C1C4D8}"/>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5" name="Footer Placeholder 4">
            <a:extLst>
              <a:ext uri="{FF2B5EF4-FFF2-40B4-BE49-F238E27FC236}">
                <a16:creationId xmlns:a16="http://schemas.microsoft.com/office/drawing/2014/main" id="{4A0E1EA2-D9FA-459D-A40E-540F1DF68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A142A-049D-49DF-B19D-6873C00ABFB1}"/>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295560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616E-EB54-44A8-85B4-7E46BCC855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B223A-2F95-4D0D-B28A-BB84F5547D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31F3B-D0F1-41F7-AD78-5F730BED7534}"/>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5" name="Footer Placeholder 4">
            <a:extLst>
              <a:ext uri="{FF2B5EF4-FFF2-40B4-BE49-F238E27FC236}">
                <a16:creationId xmlns:a16="http://schemas.microsoft.com/office/drawing/2014/main" id="{7E7A2C8C-7730-438B-8BF0-3486C70FB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639BF-FF29-48C2-BBD7-BDEE2BBE94E7}"/>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293794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01E0-F4CB-436E-890F-B7EAD0A78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479B0B-FDF2-4A3C-A779-C60C1BC057BF}"/>
              </a:ext>
            </a:extLst>
          </p:cNvPr>
          <p:cNvSpPr>
            <a:spLocks noGrp="1"/>
          </p:cNvSpPr>
          <p:nvPr>
            <p:ph sz="half" idx="1"/>
          </p:nvPr>
        </p:nvSpPr>
        <p:spPr>
          <a:xfrm>
            <a:off x="838200" y="1825625"/>
            <a:ext cx="5181600" cy="4351338"/>
          </a:xfrm>
        </p:spPr>
        <p:txBody>
          <a:bodyPr/>
          <a:lstStyle>
            <a:lvl1pPr>
              <a:defRPr sz="1800"/>
            </a:lvl1pPr>
            <a:lvl2pPr>
              <a:defRPr sz="1600"/>
            </a:lvl2pPr>
            <a:lvl3pPr>
              <a:defRPr sz="1400"/>
            </a:lvl3pPr>
            <a:lvl4pPr>
              <a:defRPr sz="12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60E4-BF7F-4509-8802-790C32403817}"/>
              </a:ext>
            </a:extLst>
          </p:cNvPr>
          <p:cNvSpPr>
            <a:spLocks noGrp="1"/>
          </p:cNvSpPr>
          <p:nvPr>
            <p:ph sz="half" idx="2"/>
          </p:nvPr>
        </p:nvSpPr>
        <p:spPr>
          <a:xfrm>
            <a:off x="6172200" y="1825625"/>
            <a:ext cx="5181600" cy="4351338"/>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047F38B-CDF2-4BC2-8765-F3478F7139FB}"/>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6" name="Footer Placeholder 5">
            <a:extLst>
              <a:ext uri="{FF2B5EF4-FFF2-40B4-BE49-F238E27FC236}">
                <a16:creationId xmlns:a16="http://schemas.microsoft.com/office/drawing/2014/main" id="{BCB686E1-2216-4966-B377-67991100E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5BDDF-9FA4-4707-8111-3745F55E4AF4}"/>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427641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D406D-1A3F-44E4-8F42-3E93F1DC06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8D7BA2-FC6A-40D4-AA8D-70E8A9FA42AD}"/>
              </a:ext>
            </a:extLst>
          </p:cNvPr>
          <p:cNvSpPr>
            <a:spLocks noGrp="1"/>
          </p:cNvSpPr>
          <p:nvPr>
            <p:ph type="body" idx="1"/>
          </p:nvPr>
        </p:nvSpPr>
        <p:spPr>
          <a:xfrm>
            <a:off x="839788" y="1681163"/>
            <a:ext cx="5157787"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776F5D6-5B8C-4B79-80B9-9477E1541ABB}"/>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17B7FA4-929A-4C1A-B622-D1DBE9114247}"/>
              </a:ext>
            </a:extLst>
          </p:cNvPr>
          <p:cNvSpPr>
            <a:spLocks noGrp="1"/>
          </p:cNvSpPr>
          <p:nvPr>
            <p:ph type="body" sz="quarter" idx="3"/>
          </p:nvPr>
        </p:nvSpPr>
        <p:spPr>
          <a:xfrm>
            <a:off x="6172200" y="1681163"/>
            <a:ext cx="5183188"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836DFD1-7EBE-40D1-B234-C9282580F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60D1D6-F6A3-44D9-BCD4-F6D332C930DA}"/>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8" name="Footer Placeholder 7">
            <a:extLst>
              <a:ext uri="{FF2B5EF4-FFF2-40B4-BE49-F238E27FC236}">
                <a16:creationId xmlns:a16="http://schemas.microsoft.com/office/drawing/2014/main" id="{822BDA12-D010-4558-929A-418EE6E5BD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AC51FB-AB99-4566-BEF5-940E36D9B625}"/>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333041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65B2-44FE-453E-BA68-15728A2145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EB4B4A-C183-497E-B6AD-04407028602F}"/>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4" name="Footer Placeholder 3">
            <a:extLst>
              <a:ext uri="{FF2B5EF4-FFF2-40B4-BE49-F238E27FC236}">
                <a16:creationId xmlns:a16="http://schemas.microsoft.com/office/drawing/2014/main" id="{00F4FD46-BBE5-48AF-A125-AB4996EDF0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80C7D9-74C0-44C0-81D0-2A5E2FCAB800}"/>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278533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42EB57-9F5C-40E2-9776-7848A6D7CE15}"/>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3" name="Footer Placeholder 2">
            <a:extLst>
              <a:ext uri="{FF2B5EF4-FFF2-40B4-BE49-F238E27FC236}">
                <a16:creationId xmlns:a16="http://schemas.microsoft.com/office/drawing/2014/main" id="{ADC52C5D-1750-4018-A675-F86BC3A028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DC9827-AF44-4B83-A9EC-64EE6BA12A35}"/>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354029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212D-DBEC-4732-A37C-B61CD256691D}"/>
              </a:ext>
            </a:extLst>
          </p:cNvPr>
          <p:cNvSpPr>
            <a:spLocks noGrp="1"/>
          </p:cNvSpPr>
          <p:nvPr>
            <p:ph type="title"/>
          </p:nvPr>
        </p:nvSpPr>
        <p:spPr>
          <a:xfrm>
            <a:off x="839788" y="457200"/>
            <a:ext cx="3932237" cy="1600200"/>
          </a:xfrm>
        </p:spPr>
        <p:txBody>
          <a:bodyPr anchor="b">
            <a:normAutofit/>
          </a:bodyPr>
          <a:lstStyle>
            <a:lvl1pPr>
              <a:defRPr sz="1800"/>
            </a:lvl1pPr>
          </a:lstStyle>
          <a:p>
            <a:r>
              <a:rPr lang="en-US" dirty="0"/>
              <a:t>Click to edit Master title style</a:t>
            </a:r>
          </a:p>
        </p:txBody>
      </p:sp>
      <p:sp>
        <p:nvSpPr>
          <p:cNvPr id="3" name="Content Placeholder 2">
            <a:extLst>
              <a:ext uri="{FF2B5EF4-FFF2-40B4-BE49-F238E27FC236}">
                <a16:creationId xmlns:a16="http://schemas.microsoft.com/office/drawing/2014/main" id="{9D40988C-1BB2-4A7E-8E91-843BCDA930D4}"/>
              </a:ext>
            </a:extLst>
          </p:cNvPr>
          <p:cNvSpPr>
            <a:spLocks noGrp="1"/>
          </p:cNvSpPr>
          <p:nvPr>
            <p:ph idx="1"/>
          </p:nvPr>
        </p:nvSpPr>
        <p:spPr>
          <a:xfrm>
            <a:off x="5183188" y="987425"/>
            <a:ext cx="6172200" cy="4873625"/>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5665B06-C9DA-49BC-96BE-B2AE6E4E4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1F1DD31-EE05-4E0A-A560-BC84F797D647}"/>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6" name="Footer Placeholder 5">
            <a:extLst>
              <a:ext uri="{FF2B5EF4-FFF2-40B4-BE49-F238E27FC236}">
                <a16:creationId xmlns:a16="http://schemas.microsoft.com/office/drawing/2014/main" id="{5598E670-FAD3-4DF3-BA52-28E8A9134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E60E6D-0D42-4EA1-8CE5-9FA9FF7266B9}"/>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117106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8B42-88B3-41EF-B081-6B491EB1B430}"/>
              </a:ext>
            </a:extLst>
          </p:cNvPr>
          <p:cNvSpPr>
            <a:spLocks noGrp="1"/>
          </p:cNvSpPr>
          <p:nvPr>
            <p:ph type="title"/>
          </p:nvPr>
        </p:nvSpPr>
        <p:spPr>
          <a:xfrm>
            <a:off x="839788" y="457200"/>
            <a:ext cx="3932237" cy="1600200"/>
          </a:xfrm>
        </p:spPr>
        <p:txBody>
          <a:bodyPr anchor="b">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E6AEE566-E3CE-43A6-9FCD-9794F0D96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D9045A-24B3-4956-806C-15C9F6CCA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A6C86-64B0-4939-A7CF-408FBCA3EE24}"/>
              </a:ext>
            </a:extLst>
          </p:cNvPr>
          <p:cNvSpPr>
            <a:spLocks noGrp="1"/>
          </p:cNvSpPr>
          <p:nvPr>
            <p:ph type="dt" sz="half" idx="10"/>
          </p:nvPr>
        </p:nvSpPr>
        <p:spPr/>
        <p:txBody>
          <a:bodyPr/>
          <a:lstStyle/>
          <a:p>
            <a:fld id="{4198E5E3-5AD7-4DBE-8394-E18C9BED7EE5}" type="datetimeFigureOut">
              <a:rPr lang="en-US" smtClean="0"/>
              <a:t>12/15/2021</a:t>
            </a:fld>
            <a:endParaRPr lang="en-US"/>
          </a:p>
        </p:txBody>
      </p:sp>
      <p:sp>
        <p:nvSpPr>
          <p:cNvPr id="6" name="Footer Placeholder 5">
            <a:extLst>
              <a:ext uri="{FF2B5EF4-FFF2-40B4-BE49-F238E27FC236}">
                <a16:creationId xmlns:a16="http://schemas.microsoft.com/office/drawing/2014/main" id="{4F49B7E6-D896-4817-9F3D-5CDFB9EA0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558D8-D84F-43BA-AAF0-5144BEACEB51}"/>
              </a:ext>
            </a:extLst>
          </p:cNvPr>
          <p:cNvSpPr>
            <a:spLocks noGrp="1"/>
          </p:cNvSpPr>
          <p:nvPr>
            <p:ph type="sldNum" sz="quarter" idx="12"/>
          </p:nvPr>
        </p:nvSpPr>
        <p:spPr/>
        <p:txBody>
          <a:bodyPr/>
          <a:lstStyle/>
          <a:p>
            <a:fld id="{1CAA0DF5-F19E-432D-8E8E-A992A890A03B}" type="slidenum">
              <a:rPr lang="en-US" smtClean="0"/>
              <a:t>‹#›</a:t>
            </a:fld>
            <a:endParaRPr lang="en-US"/>
          </a:p>
        </p:txBody>
      </p:sp>
    </p:spTree>
    <p:extLst>
      <p:ext uri="{BB962C8B-B14F-4D97-AF65-F5344CB8AC3E}">
        <p14:creationId xmlns:p14="http://schemas.microsoft.com/office/powerpoint/2010/main" val="25009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7D4D1-4E64-400D-BBE8-291646498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E5FD93-26DD-4230-A14D-31ABB1857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B8F7014-86DC-4D51-B755-035C52588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8E5E3-5AD7-4DBE-8394-E18C9BED7EE5}" type="datetimeFigureOut">
              <a:rPr lang="en-US" smtClean="0"/>
              <a:t>12/15/2021</a:t>
            </a:fld>
            <a:endParaRPr lang="en-US"/>
          </a:p>
        </p:txBody>
      </p:sp>
      <p:sp>
        <p:nvSpPr>
          <p:cNvPr id="5" name="Footer Placeholder 4">
            <a:extLst>
              <a:ext uri="{FF2B5EF4-FFF2-40B4-BE49-F238E27FC236}">
                <a16:creationId xmlns:a16="http://schemas.microsoft.com/office/drawing/2014/main" id="{349FF26A-682C-4DEA-949C-8FB164A1D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C655A0-A8D7-4E30-A78A-A976FCBA70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A0DF5-F19E-432D-8E8E-A992A890A03B}" type="slidenum">
              <a:rPr lang="en-US" smtClean="0"/>
              <a:t>‹#›</a:t>
            </a:fld>
            <a:endParaRPr lang="en-US"/>
          </a:p>
        </p:txBody>
      </p:sp>
    </p:spTree>
    <p:extLst>
      <p:ext uri="{BB962C8B-B14F-4D97-AF65-F5344CB8AC3E}">
        <p14:creationId xmlns:p14="http://schemas.microsoft.com/office/powerpoint/2010/main" val="2597728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edia.moresteam.com/university/tutorials/nonint/new/one_prop_raw.mp4"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media.moresteam.com/university/downloads/multiprop_exmpldata_binary.xlsx" TargetMode="External"/><Relationship Id="rId5" Type="http://schemas.openxmlformats.org/officeDocument/2006/relationships/image" Target="../media/image8.png"/><Relationship Id="rId4" Type="http://schemas.openxmlformats.org/officeDocument/2006/relationships/hyperlink" Target="https://media.moresteam.com/university/downloads/Pizza_Delivery.cs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BFCE-2B99-4E4B-B0A4-403CE93E3B6A}"/>
              </a:ext>
            </a:extLst>
          </p:cNvPr>
          <p:cNvSpPr>
            <a:spLocks noGrp="1"/>
          </p:cNvSpPr>
          <p:nvPr>
            <p:ph type="title"/>
          </p:nvPr>
        </p:nvSpPr>
        <p:spPr/>
        <p:txBody>
          <a:bodyPr/>
          <a:lstStyle/>
          <a:p>
            <a:r>
              <a:rPr lang="en-US" dirty="0"/>
              <a:t>1 Proportion Test</a:t>
            </a:r>
          </a:p>
        </p:txBody>
      </p:sp>
      <p:sp>
        <p:nvSpPr>
          <p:cNvPr id="3" name="Content Placeholder 2">
            <a:extLst>
              <a:ext uri="{FF2B5EF4-FFF2-40B4-BE49-F238E27FC236}">
                <a16:creationId xmlns:a16="http://schemas.microsoft.com/office/drawing/2014/main" id="{2FFAE18C-0D84-436A-8CC4-A6E073FAFE75}"/>
              </a:ext>
            </a:extLst>
          </p:cNvPr>
          <p:cNvSpPr>
            <a:spLocks noGrp="1"/>
          </p:cNvSpPr>
          <p:nvPr>
            <p:ph sz="half" idx="1"/>
          </p:nvPr>
        </p:nvSpPr>
        <p:spPr>
          <a:xfrm>
            <a:off x="838199" y="1502228"/>
            <a:ext cx="5490411" cy="4833257"/>
          </a:xfrm>
        </p:spPr>
        <p:txBody>
          <a:bodyPr>
            <a:normAutofit/>
          </a:bodyPr>
          <a:lstStyle/>
          <a:p>
            <a:pPr marL="0" indent="0">
              <a:buNone/>
            </a:pPr>
            <a:r>
              <a:rPr lang="en-US" sz="1900" dirty="0"/>
              <a:t>When to use this tool</a:t>
            </a:r>
          </a:p>
          <a:p>
            <a:pPr marL="457200" lvl="1" indent="0">
              <a:lnSpc>
                <a:spcPct val="120000"/>
              </a:lnSpc>
              <a:buNone/>
            </a:pPr>
            <a:r>
              <a:rPr lang="en-US" sz="1400" dirty="0">
                <a:latin typeface="+mj-lt"/>
              </a:rPr>
              <a:t>Use the One Proportion Test to test whether the probability of occurrence of an event is different from, greater or less than, a standard or historical value. This test is based on the binomial distribution with parameters n (number of trials) and p (probability of the event in the population).</a:t>
            </a:r>
          </a:p>
          <a:p>
            <a:pPr marL="457200" lvl="1" indent="0">
              <a:lnSpc>
                <a:spcPct val="120000"/>
              </a:lnSpc>
              <a:buNone/>
            </a:pPr>
            <a:endParaRPr lang="en-US" dirty="0">
              <a:latin typeface="+mj-lt"/>
            </a:endParaRPr>
          </a:p>
          <a:p>
            <a:pPr marL="457200" lvl="1" indent="0">
              <a:lnSpc>
                <a:spcPct val="120000"/>
              </a:lnSpc>
              <a:buNone/>
            </a:pPr>
            <a:r>
              <a:rPr lang="en-US" sz="1400" dirty="0">
                <a:latin typeface="+mj-lt"/>
              </a:rPr>
              <a:t>The test makes the following assumptions:</a:t>
            </a:r>
          </a:p>
          <a:p>
            <a:pPr marL="800100" lvl="1" indent="-342900">
              <a:lnSpc>
                <a:spcPct val="120000"/>
              </a:lnSpc>
              <a:buFont typeface="+mj-lt"/>
              <a:buAutoNum type="arabicPeriod"/>
            </a:pPr>
            <a:r>
              <a:rPr lang="en-US" sz="1400" dirty="0">
                <a:latin typeface="+mj-lt"/>
              </a:rPr>
              <a:t>The data variable is binary (only two possible outcomes).</a:t>
            </a:r>
          </a:p>
          <a:p>
            <a:pPr marL="800100" lvl="1" indent="-342900">
              <a:lnSpc>
                <a:spcPct val="120000"/>
              </a:lnSpc>
              <a:buFont typeface="+mj-lt"/>
              <a:buAutoNum type="arabicPeriod"/>
            </a:pPr>
            <a:r>
              <a:rPr lang="en-US" sz="1400" dirty="0">
                <a:latin typeface="+mj-lt"/>
              </a:rPr>
              <a:t>The units are randomly sampled.</a:t>
            </a:r>
          </a:p>
          <a:p>
            <a:pPr marL="800100" lvl="1" indent="-342900">
              <a:lnSpc>
                <a:spcPct val="120000"/>
              </a:lnSpc>
              <a:buFont typeface="+mj-lt"/>
              <a:buAutoNum type="arabicPeriod"/>
            </a:pPr>
            <a:r>
              <a:rPr lang="en-US" sz="1400" dirty="0">
                <a:latin typeface="+mj-lt"/>
              </a:rPr>
              <a:t>The probability of the event ‘p’ is the same (constant) for all the units in the population. In other words, each unit in the population has the same probability of being a 'success'. For example: If you tossed a coin 10 times, each toss has the same probability (say 0.5) of coming up Heads.</a:t>
            </a:r>
          </a:p>
        </p:txBody>
      </p:sp>
      <p:pic>
        <p:nvPicPr>
          <p:cNvPr id="6" name="Picture 5" descr="A picture containing food, sitting, drawing&#10;&#10;Description automatically generated">
            <a:extLst>
              <a:ext uri="{FF2B5EF4-FFF2-40B4-BE49-F238E27FC236}">
                <a16:creationId xmlns:a16="http://schemas.microsoft.com/office/drawing/2014/main" id="{B65D3631-4006-4799-8AD7-68B4245F2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50" y="182562"/>
            <a:ext cx="1524650" cy="365126"/>
          </a:xfrm>
          <a:prstGeom prst="rect">
            <a:avLst/>
          </a:prstGeom>
        </p:spPr>
      </p:pic>
      <p:sp>
        <p:nvSpPr>
          <p:cNvPr id="4" name="TextBox 3">
            <a:hlinkClick r:id="rId3"/>
            <a:extLst>
              <a:ext uri="{FF2B5EF4-FFF2-40B4-BE49-F238E27FC236}">
                <a16:creationId xmlns:a16="http://schemas.microsoft.com/office/drawing/2014/main" id="{A727FA3C-6F95-4B22-8CEB-B970C9C4AF83}"/>
              </a:ext>
            </a:extLst>
          </p:cNvPr>
          <p:cNvSpPr txBox="1"/>
          <p:nvPr/>
        </p:nvSpPr>
        <p:spPr>
          <a:xfrm>
            <a:off x="6662987" y="4319337"/>
            <a:ext cx="5199814" cy="600164"/>
          </a:xfrm>
          <a:prstGeom prst="rect">
            <a:avLst/>
          </a:prstGeom>
          <a:noFill/>
        </p:spPr>
        <p:txBody>
          <a:bodyPr wrap="square" rtlCol="0">
            <a:spAutoFit/>
          </a:bodyPr>
          <a:lstStyle/>
          <a:p>
            <a:r>
              <a:rPr lang="en-US" sz="1100" b="1" dirty="0">
                <a:solidFill>
                  <a:schemeClr val="bg1">
                    <a:lumMod val="65000"/>
                  </a:schemeClr>
                </a:solidFill>
              </a:rPr>
              <a:t>Tutorial:</a:t>
            </a:r>
            <a:endParaRPr lang="en-US" sz="1100" b="1" dirty="0">
              <a:solidFill>
                <a:schemeClr val="bg2">
                  <a:lumMod val="75000"/>
                </a:schemeClr>
              </a:solidFill>
            </a:endParaRPr>
          </a:p>
          <a:p>
            <a:r>
              <a:rPr lang="en-US" sz="1100" b="0" dirty="0">
                <a:solidFill>
                  <a:schemeClr val="bg2">
                    <a:lumMod val="75000"/>
                  </a:schemeClr>
                </a:solidFill>
                <a:effectLst/>
                <a:latin typeface="Consolas" panose="020B0609020204030204" pitchFamily="49" charset="0"/>
              </a:rPr>
              <a:t>https://media.moresteam.com/university/tutorials/nonint/new/oneProportionTest.mp4</a:t>
            </a:r>
          </a:p>
        </p:txBody>
      </p:sp>
      <p:pic>
        <p:nvPicPr>
          <p:cNvPr id="12" name="Picture 11">
            <a:extLst>
              <a:ext uri="{FF2B5EF4-FFF2-40B4-BE49-F238E27FC236}">
                <a16:creationId xmlns:a16="http://schemas.microsoft.com/office/drawing/2014/main" id="{7D764C1A-465F-4E81-85AD-BF6D8D4D5F79}"/>
              </a:ext>
            </a:extLst>
          </p:cNvPr>
          <p:cNvPicPr>
            <a:picLocks noChangeAspect="1"/>
          </p:cNvPicPr>
          <p:nvPr/>
        </p:nvPicPr>
        <p:blipFill>
          <a:blip r:embed="rId4"/>
          <a:stretch>
            <a:fillRect/>
          </a:stretch>
        </p:blipFill>
        <p:spPr>
          <a:xfrm>
            <a:off x="6741044" y="1850949"/>
            <a:ext cx="4889676" cy="2409035"/>
          </a:xfrm>
          <a:prstGeom prst="rect">
            <a:avLst/>
          </a:prstGeom>
        </p:spPr>
      </p:pic>
    </p:spTree>
    <p:extLst>
      <p:ext uri="{BB962C8B-B14F-4D97-AF65-F5344CB8AC3E}">
        <p14:creationId xmlns:p14="http://schemas.microsoft.com/office/powerpoint/2010/main" val="368086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4042-684D-4D41-A467-13A43A510F9F}"/>
              </a:ext>
            </a:extLst>
          </p:cNvPr>
          <p:cNvSpPr>
            <a:spLocks noGrp="1"/>
          </p:cNvSpPr>
          <p:nvPr>
            <p:ph type="title"/>
          </p:nvPr>
        </p:nvSpPr>
        <p:spPr/>
        <p:txBody>
          <a:bodyPr/>
          <a:lstStyle/>
          <a:p>
            <a:r>
              <a:rPr lang="en-US" dirty="0"/>
              <a:t>Using EngineRoom</a:t>
            </a:r>
          </a:p>
        </p:txBody>
      </p:sp>
      <p:sp>
        <p:nvSpPr>
          <p:cNvPr id="3" name="Content Placeholder 2">
            <a:extLst>
              <a:ext uri="{FF2B5EF4-FFF2-40B4-BE49-F238E27FC236}">
                <a16:creationId xmlns:a16="http://schemas.microsoft.com/office/drawing/2014/main" id="{49D4C425-30EB-4064-AB06-CD6A0C787670}"/>
              </a:ext>
            </a:extLst>
          </p:cNvPr>
          <p:cNvSpPr>
            <a:spLocks noGrp="1"/>
          </p:cNvSpPr>
          <p:nvPr>
            <p:ph idx="1"/>
          </p:nvPr>
        </p:nvSpPr>
        <p:spPr>
          <a:xfrm>
            <a:off x="838200" y="1825625"/>
            <a:ext cx="7222958" cy="525689"/>
          </a:xfrm>
        </p:spPr>
        <p:txBody>
          <a:bodyPr/>
          <a:lstStyle/>
          <a:p>
            <a:pPr marL="0" indent="0">
              <a:buNone/>
            </a:pPr>
            <a:r>
              <a:rPr lang="en-US" dirty="0"/>
              <a:t>Analyze &gt; Parametric &gt; 1 Proportion Test</a:t>
            </a:r>
          </a:p>
        </p:txBody>
      </p:sp>
      <p:pic>
        <p:nvPicPr>
          <p:cNvPr id="5" name="Picture 4" descr="A picture containing food, sitting, drawing&#10;&#10;Description automatically generated">
            <a:extLst>
              <a:ext uri="{FF2B5EF4-FFF2-40B4-BE49-F238E27FC236}">
                <a16:creationId xmlns:a16="http://schemas.microsoft.com/office/drawing/2014/main" id="{9A584338-24DE-40E6-B217-56A892EAA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150" y="182562"/>
            <a:ext cx="1524650" cy="365126"/>
          </a:xfrm>
          <a:prstGeom prst="rect">
            <a:avLst/>
          </a:prstGeom>
        </p:spPr>
      </p:pic>
      <p:pic>
        <p:nvPicPr>
          <p:cNvPr id="7" name="Picture 6">
            <a:extLst>
              <a:ext uri="{FF2B5EF4-FFF2-40B4-BE49-F238E27FC236}">
                <a16:creationId xmlns:a16="http://schemas.microsoft.com/office/drawing/2014/main" id="{0007E137-4A2B-450E-8D6C-7B6C20235A55}"/>
              </a:ext>
            </a:extLst>
          </p:cNvPr>
          <p:cNvPicPr>
            <a:picLocks noChangeAspect="1"/>
          </p:cNvPicPr>
          <p:nvPr/>
        </p:nvPicPr>
        <p:blipFill rotWithShape="1">
          <a:blip r:embed="rId4">
            <a:extLst>
              <a:ext uri="{28A0092B-C50C-407E-A947-70E740481C1C}">
                <a14:useLocalDpi xmlns:a14="http://schemas.microsoft.com/office/drawing/2010/main" val="0"/>
              </a:ext>
            </a:extLst>
          </a:blip>
          <a:srcRect r="30142" b="35599"/>
          <a:stretch/>
        </p:blipFill>
        <p:spPr>
          <a:xfrm>
            <a:off x="1147857" y="2351314"/>
            <a:ext cx="6913301" cy="3736665"/>
          </a:xfrm>
          <a:prstGeom prst="rect">
            <a:avLst/>
          </a:prstGeom>
        </p:spPr>
      </p:pic>
      <p:sp>
        <p:nvSpPr>
          <p:cNvPr id="4" name="Rectangle 3">
            <a:extLst>
              <a:ext uri="{FF2B5EF4-FFF2-40B4-BE49-F238E27FC236}">
                <a16:creationId xmlns:a16="http://schemas.microsoft.com/office/drawing/2014/main" id="{B660B84B-4247-4206-B862-70B6860BEB36}"/>
              </a:ext>
            </a:extLst>
          </p:cNvPr>
          <p:cNvSpPr/>
          <p:nvPr/>
        </p:nvSpPr>
        <p:spPr>
          <a:xfrm>
            <a:off x="8590548" y="2610853"/>
            <a:ext cx="3392905" cy="3068053"/>
          </a:xfrm>
          <a:prstGeom prst="rect">
            <a:avLst/>
          </a:prstGeom>
          <a:noFill/>
          <a:ln>
            <a:solidFill>
              <a:srgbClr val="1A8CB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447DC8-B56C-4901-91DF-EE7BE08D9608}"/>
              </a:ext>
            </a:extLst>
          </p:cNvPr>
          <p:cNvSpPr txBox="1"/>
          <p:nvPr/>
        </p:nvSpPr>
        <p:spPr>
          <a:xfrm>
            <a:off x="8694319" y="2643773"/>
            <a:ext cx="3185361" cy="523220"/>
          </a:xfrm>
          <a:prstGeom prst="rect">
            <a:avLst/>
          </a:prstGeom>
          <a:noFill/>
        </p:spPr>
        <p:txBody>
          <a:bodyPr wrap="square">
            <a:spAutoFit/>
          </a:bodyPr>
          <a:lstStyle/>
          <a:p>
            <a:pPr marL="0" indent="0">
              <a:buFont typeface="Arial" panose="020B0604020202020204" pitchFamily="34" charset="0"/>
              <a:buNone/>
            </a:pPr>
            <a:r>
              <a:rPr lang="en-US" sz="1400" dirty="0"/>
              <a:t>You can also use the Wizard:</a:t>
            </a:r>
          </a:p>
          <a:p>
            <a:pPr marL="0" indent="0">
              <a:buFont typeface="Arial" panose="020B0604020202020204" pitchFamily="34" charset="0"/>
              <a:buNone/>
            </a:pPr>
            <a:r>
              <a:rPr lang="en-US" sz="1400" dirty="0"/>
              <a:t>Analyze &gt; Hypothesis Testing Wizard</a:t>
            </a:r>
          </a:p>
        </p:txBody>
      </p:sp>
      <p:pic>
        <p:nvPicPr>
          <p:cNvPr id="11" name="Picture 10" descr="Graphical user interface, text, application, Teams&#10;&#10;Description automatically generated">
            <a:extLst>
              <a:ext uri="{FF2B5EF4-FFF2-40B4-BE49-F238E27FC236}">
                <a16:creationId xmlns:a16="http://schemas.microsoft.com/office/drawing/2014/main" id="{5991DAAF-C694-418E-AA79-093CFCA997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078" y="3325241"/>
            <a:ext cx="3380375" cy="2173538"/>
          </a:xfrm>
          <a:prstGeom prst="rect">
            <a:avLst/>
          </a:prstGeom>
        </p:spPr>
      </p:pic>
    </p:spTree>
    <p:extLst>
      <p:ext uri="{BB962C8B-B14F-4D97-AF65-F5344CB8AC3E}">
        <p14:creationId xmlns:p14="http://schemas.microsoft.com/office/powerpoint/2010/main" val="359837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5B9FD8-FE10-4424-A2EC-72121B87A923}"/>
              </a:ext>
            </a:extLst>
          </p:cNvPr>
          <p:cNvSpPr>
            <a:spLocks noGrp="1"/>
          </p:cNvSpPr>
          <p:nvPr>
            <p:ph type="title"/>
          </p:nvPr>
        </p:nvSpPr>
        <p:spPr/>
        <p:txBody>
          <a:bodyPr/>
          <a:lstStyle/>
          <a:p>
            <a:r>
              <a:rPr lang="en-US" dirty="0"/>
              <a:t>1 Proportion Test (Summary Data) Example</a:t>
            </a:r>
          </a:p>
        </p:txBody>
      </p:sp>
      <p:sp>
        <p:nvSpPr>
          <p:cNvPr id="4" name="Text Placeholder 3">
            <a:extLst>
              <a:ext uri="{FF2B5EF4-FFF2-40B4-BE49-F238E27FC236}">
                <a16:creationId xmlns:a16="http://schemas.microsoft.com/office/drawing/2014/main" id="{CCCEB934-49E3-46CF-8E3D-3D72D8F5EBFD}"/>
              </a:ext>
            </a:extLst>
          </p:cNvPr>
          <p:cNvSpPr>
            <a:spLocks noGrp="1"/>
          </p:cNvSpPr>
          <p:nvPr>
            <p:ph sz="half" idx="2"/>
          </p:nvPr>
        </p:nvSpPr>
        <p:spPr>
          <a:xfrm>
            <a:off x="838201" y="1825625"/>
            <a:ext cx="4600073" cy="3781091"/>
          </a:xfrm>
        </p:spPr>
        <p:txBody>
          <a:bodyPr>
            <a:normAutofit/>
          </a:bodyPr>
          <a:lstStyle/>
          <a:p>
            <a:pPr marL="0" indent="0">
              <a:buNone/>
            </a:pPr>
            <a:r>
              <a:rPr lang="en-US" sz="1400" dirty="0"/>
              <a:t>If you have summarized sample data instead of the actual values, you can simply enter the summary data into the test setup dialog. In this case we're testing whether the proportion of late pizza deliveries is greater than 0.05, at the 1% level.</a:t>
            </a:r>
          </a:p>
          <a:p>
            <a:pPr marL="0" indent="0">
              <a:buNone/>
            </a:pPr>
            <a:endParaRPr lang="en-US" sz="1400" dirty="0"/>
          </a:p>
          <a:p>
            <a:pPr marL="0" indent="0">
              <a:buNone/>
            </a:pPr>
            <a:r>
              <a:rPr lang="en-US" sz="1600" dirty="0"/>
              <a:t>Using the standalone test:</a:t>
            </a:r>
          </a:p>
          <a:p>
            <a:pPr marL="0" indent="0">
              <a:buNone/>
            </a:pPr>
            <a:r>
              <a:rPr lang="en-US" sz="1400" dirty="0"/>
              <a:t>Enter the summary data into the form provided:</a:t>
            </a:r>
          </a:p>
          <a:p>
            <a:r>
              <a:rPr lang="en-US" sz="1400" dirty="0"/>
              <a:t>Event:  </a:t>
            </a:r>
            <a:r>
              <a:rPr lang="en-US" sz="1400" b="1" dirty="0"/>
              <a:t>“Late”</a:t>
            </a:r>
          </a:p>
          <a:p>
            <a:r>
              <a:rPr lang="en-US" sz="1400" dirty="0"/>
              <a:t>Population:  </a:t>
            </a:r>
            <a:r>
              <a:rPr lang="en-US" sz="1400" b="1" dirty="0"/>
              <a:t>“Pizza Deliveries”</a:t>
            </a:r>
          </a:p>
          <a:p>
            <a:r>
              <a:rPr lang="en-US" sz="1400" dirty="0"/>
              <a:t>Sample Size (n):  </a:t>
            </a:r>
            <a:r>
              <a:rPr lang="en-US" sz="1400" b="1" dirty="0"/>
              <a:t>120</a:t>
            </a:r>
          </a:p>
          <a:p>
            <a:r>
              <a:rPr lang="en-US" sz="1400" dirty="0"/>
              <a:t># of Events:  </a:t>
            </a:r>
            <a:r>
              <a:rPr lang="en-US" sz="1400" b="1" dirty="0"/>
              <a:t>11</a:t>
            </a:r>
          </a:p>
          <a:p>
            <a:r>
              <a:rPr lang="en-US" sz="1400" dirty="0"/>
              <a:t>Click “Continue”.</a:t>
            </a:r>
          </a:p>
        </p:txBody>
      </p:sp>
      <p:pic>
        <p:nvPicPr>
          <p:cNvPr id="14" name="Picture 13" descr="A picture containing food, sitting, drawing&#10;&#10;Description automatically generated">
            <a:extLst>
              <a:ext uri="{FF2B5EF4-FFF2-40B4-BE49-F238E27FC236}">
                <a16:creationId xmlns:a16="http://schemas.microsoft.com/office/drawing/2014/main" id="{3A007649-7921-42B6-ABC4-DB245F2C9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150" y="182562"/>
            <a:ext cx="1524650" cy="365126"/>
          </a:xfrm>
          <a:prstGeom prst="rect">
            <a:avLst/>
          </a:prstGeom>
        </p:spPr>
      </p:pic>
      <p:pic>
        <p:nvPicPr>
          <p:cNvPr id="3" name="Picture 2">
            <a:extLst>
              <a:ext uri="{FF2B5EF4-FFF2-40B4-BE49-F238E27FC236}">
                <a16:creationId xmlns:a16="http://schemas.microsoft.com/office/drawing/2014/main" id="{EC4D976C-61B4-4274-A38D-E0C9E1A4C0BB}"/>
              </a:ext>
            </a:extLst>
          </p:cNvPr>
          <p:cNvPicPr>
            <a:picLocks noChangeAspect="1"/>
          </p:cNvPicPr>
          <p:nvPr/>
        </p:nvPicPr>
        <p:blipFill>
          <a:blip r:embed="rId4"/>
          <a:stretch>
            <a:fillRect/>
          </a:stretch>
        </p:blipFill>
        <p:spPr>
          <a:xfrm>
            <a:off x="6096000" y="1805599"/>
            <a:ext cx="4738255" cy="4147280"/>
          </a:xfrm>
          <a:prstGeom prst="rect">
            <a:avLst/>
          </a:prstGeom>
        </p:spPr>
      </p:pic>
    </p:spTree>
    <p:extLst>
      <p:ext uri="{BB962C8B-B14F-4D97-AF65-F5344CB8AC3E}">
        <p14:creationId xmlns:p14="http://schemas.microsoft.com/office/powerpoint/2010/main" val="86286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5B9FD8-FE10-4424-A2EC-72121B87A923}"/>
              </a:ext>
            </a:extLst>
          </p:cNvPr>
          <p:cNvSpPr>
            <a:spLocks noGrp="1"/>
          </p:cNvSpPr>
          <p:nvPr>
            <p:ph type="title"/>
          </p:nvPr>
        </p:nvSpPr>
        <p:spPr/>
        <p:txBody>
          <a:bodyPr/>
          <a:lstStyle/>
          <a:p>
            <a:r>
              <a:rPr lang="en-US" dirty="0"/>
              <a:t>1 Proportion Test (Summary Data) Example</a:t>
            </a:r>
          </a:p>
        </p:txBody>
      </p:sp>
      <p:sp>
        <p:nvSpPr>
          <p:cNvPr id="4" name="Text Placeholder 3">
            <a:extLst>
              <a:ext uri="{FF2B5EF4-FFF2-40B4-BE49-F238E27FC236}">
                <a16:creationId xmlns:a16="http://schemas.microsoft.com/office/drawing/2014/main" id="{CCCEB934-49E3-46CF-8E3D-3D72D8F5EBFD}"/>
              </a:ext>
            </a:extLst>
          </p:cNvPr>
          <p:cNvSpPr>
            <a:spLocks noGrp="1"/>
          </p:cNvSpPr>
          <p:nvPr>
            <p:ph sz="half" idx="2"/>
          </p:nvPr>
        </p:nvSpPr>
        <p:spPr>
          <a:xfrm>
            <a:off x="838201" y="1825625"/>
            <a:ext cx="4600073" cy="3781091"/>
          </a:xfrm>
        </p:spPr>
        <p:txBody>
          <a:bodyPr>
            <a:normAutofit/>
          </a:bodyPr>
          <a:lstStyle/>
          <a:p>
            <a:pPr marL="0" indent="0">
              <a:buNone/>
            </a:pPr>
            <a:r>
              <a:rPr lang="en-US" sz="1400" dirty="0"/>
              <a:t>Set up the test as shown: </a:t>
            </a:r>
          </a:p>
          <a:p>
            <a:r>
              <a:rPr lang="en-US" sz="1400" dirty="0"/>
              <a:t>Alternative Hypothesis:  </a:t>
            </a:r>
            <a:r>
              <a:rPr lang="en-US" sz="1400" b="1" dirty="0"/>
              <a:t>“Greater Than”</a:t>
            </a:r>
          </a:p>
          <a:p>
            <a:r>
              <a:rPr lang="en-US" sz="1400" dirty="0"/>
              <a:t>Significance Level:  </a:t>
            </a:r>
            <a:r>
              <a:rPr lang="en-US" sz="1400" b="1" dirty="0"/>
              <a:t>0.01</a:t>
            </a:r>
          </a:p>
          <a:p>
            <a:r>
              <a:rPr lang="en-US" sz="1400" dirty="0"/>
              <a:t>Hypothesized Proportion:  </a:t>
            </a:r>
            <a:r>
              <a:rPr lang="en-US" sz="1400" b="1" dirty="0"/>
              <a:t>0.05</a:t>
            </a:r>
          </a:p>
          <a:p>
            <a:r>
              <a:rPr lang="en-US" sz="1400" dirty="0"/>
              <a:t>Click “Continue”.</a:t>
            </a:r>
          </a:p>
        </p:txBody>
      </p:sp>
      <p:pic>
        <p:nvPicPr>
          <p:cNvPr id="14" name="Picture 13" descr="A picture containing food, sitting, drawing&#10;&#10;Description automatically generated">
            <a:extLst>
              <a:ext uri="{FF2B5EF4-FFF2-40B4-BE49-F238E27FC236}">
                <a16:creationId xmlns:a16="http://schemas.microsoft.com/office/drawing/2014/main" id="{3A007649-7921-42B6-ABC4-DB245F2C9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150" y="182562"/>
            <a:ext cx="1524650" cy="365126"/>
          </a:xfrm>
          <a:prstGeom prst="rect">
            <a:avLst/>
          </a:prstGeom>
        </p:spPr>
      </p:pic>
      <p:pic>
        <p:nvPicPr>
          <p:cNvPr id="6" name="Picture 5">
            <a:extLst>
              <a:ext uri="{FF2B5EF4-FFF2-40B4-BE49-F238E27FC236}">
                <a16:creationId xmlns:a16="http://schemas.microsoft.com/office/drawing/2014/main" id="{2C2CDD67-EF54-499B-B9F5-85B48855AE08}"/>
              </a:ext>
            </a:extLst>
          </p:cNvPr>
          <p:cNvPicPr>
            <a:picLocks noChangeAspect="1"/>
          </p:cNvPicPr>
          <p:nvPr/>
        </p:nvPicPr>
        <p:blipFill>
          <a:blip r:embed="rId4"/>
          <a:stretch>
            <a:fillRect/>
          </a:stretch>
        </p:blipFill>
        <p:spPr>
          <a:xfrm>
            <a:off x="5051254" y="1552410"/>
            <a:ext cx="4609348" cy="4654428"/>
          </a:xfrm>
          <a:prstGeom prst="rect">
            <a:avLst/>
          </a:prstGeom>
        </p:spPr>
      </p:pic>
    </p:spTree>
    <p:extLst>
      <p:ext uri="{BB962C8B-B14F-4D97-AF65-F5344CB8AC3E}">
        <p14:creationId xmlns:p14="http://schemas.microsoft.com/office/powerpoint/2010/main" val="20774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5B9FD8-FE10-4424-A2EC-72121B87A923}"/>
              </a:ext>
            </a:extLst>
          </p:cNvPr>
          <p:cNvSpPr>
            <a:spLocks noGrp="1"/>
          </p:cNvSpPr>
          <p:nvPr>
            <p:ph type="title"/>
          </p:nvPr>
        </p:nvSpPr>
        <p:spPr/>
        <p:txBody>
          <a:bodyPr/>
          <a:lstStyle/>
          <a:p>
            <a:r>
              <a:rPr lang="en-US" dirty="0"/>
              <a:t>1 Proportion Test (Summary Data) Output</a:t>
            </a:r>
          </a:p>
        </p:txBody>
      </p:sp>
      <p:pic>
        <p:nvPicPr>
          <p:cNvPr id="14" name="Picture 13" descr="A picture containing food, sitting, drawing&#10;&#10;Description automatically generated">
            <a:extLst>
              <a:ext uri="{FF2B5EF4-FFF2-40B4-BE49-F238E27FC236}">
                <a16:creationId xmlns:a16="http://schemas.microsoft.com/office/drawing/2014/main" id="{3A007649-7921-42B6-ABC4-DB245F2C9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150" y="182562"/>
            <a:ext cx="1524650" cy="365126"/>
          </a:xfrm>
          <a:prstGeom prst="rect">
            <a:avLst/>
          </a:prstGeom>
        </p:spPr>
      </p:pic>
      <p:pic>
        <p:nvPicPr>
          <p:cNvPr id="1026" name="Picture 2" descr="The results conclude at the 5% level, reject the null hypothesis.">
            <a:extLst>
              <a:ext uri="{FF2B5EF4-FFF2-40B4-BE49-F238E27FC236}">
                <a16:creationId xmlns:a16="http://schemas.microsoft.com/office/drawing/2014/main" id="{194A41B0-0C4B-43CD-89E1-FFD29DB51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164" y="1571039"/>
            <a:ext cx="8906622" cy="492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76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5B9FD8-FE10-4424-A2EC-72121B87A923}"/>
              </a:ext>
            </a:extLst>
          </p:cNvPr>
          <p:cNvSpPr>
            <a:spLocks noGrp="1"/>
          </p:cNvSpPr>
          <p:nvPr>
            <p:ph type="title"/>
          </p:nvPr>
        </p:nvSpPr>
        <p:spPr/>
        <p:txBody>
          <a:bodyPr/>
          <a:lstStyle/>
          <a:p>
            <a:r>
              <a:rPr lang="en-US" dirty="0"/>
              <a:t>1 Proportion Test (Raw Data) Example</a:t>
            </a:r>
          </a:p>
        </p:txBody>
      </p:sp>
      <p:sp>
        <p:nvSpPr>
          <p:cNvPr id="4" name="Text Placeholder 3">
            <a:extLst>
              <a:ext uri="{FF2B5EF4-FFF2-40B4-BE49-F238E27FC236}">
                <a16:creationId xmlns:a16="http://schemas.microsoft.com/office/drawing/2014/main" id="{CCCEB934-49E3-46CF-8E3D-3D72D8F5EBFD}"/>
              </a:ext>
            </a:extLst>
          </p:cNvPr>
          <p:cNvSpPr>
            <a:spLocks noGrp="1"/>
          </p:cNvSpPr>
          <p:nvPr>
            <p:ph sz="half" idx="2"/>
          </p:nvPr>
        </p:nvSpPr>
        <p:spPr>
          <a:xfrm>
            <a:off x="838201" y="1825625"/>
            <a:ext cx="4744452" cy="1495091"/>
          </a:xfrm>
        </p:spPr>
        <p:txBody>
          <a:bodyPr>
            <a:normAutofit/>
          </a:bodyPr>
          <a:lstStyle/>
          <a:p>
            <a:pPr marL="0" indent="0">
              <a:buNone/>
            </a:pPr>
            <a:r>
              <a:rPr lang="en-US" sz="1600" dirty="0"/>
              <a:t>Using the standalone test:</a:t>
            </a:r>
          </a:p>
          <a:p>
            <a:pPr marL="0" indent="0">
              <a:buNone/>
            </a:pPr>
            <a:r>
              <a:rPr lang="en-US" sz="1400" dirty="0"/>
              <a:t>Most of the time, you will have summary data if you're dealing with proportions (e.g. 23 defectives in a batch of 100) – it is rare to have raw data in the form of 0s and 1s. However, if you have the raw data, follow these steps:</a:t>
            </a:r>
          </a:p>
          <a:p>
            <a:pPr marL="0" indent="0">
              <a:buNone/>
            </a:pPr>
            <a:endParaRPr lang="en-US" sz="1400" dirty="0"/>
          </a:p>
        </p:txBody>
      </p:sp>
      <p:pic>
        <p:nvPicPr>
          <p:cNvPr id="14" name="Picture 13" descr="A picture containing food, sitting, drawing&#10;&#10;Description automatically generated">
            <a:extLst>
              <a:ext uri="{FF2B5EF4-FFF2-40B4-BE49-F238E27FC236}">
                <a16:creationId xmlns:a16="http://schemas.microsoft.com/office/drawing/2014/main" id="{3A007649-7921-42B6-ABC4-DB245F2C9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150" y="182562"/>
            <a:ext cx="1524650" cy="365126"/>
          </a:xfrm>
          <a:prstGeom prst="rect">
            <a:avLst/>
          </a:prstGeom>
        </p:spPr>
      </p:pic>
      <p:pic>
        <p:nvPicPr>
          <p:cNvPr id="2" name="Picture 1">
            <a:hlinkClick r:id="rId4"/>
            <a:extLst>
              <a:ext uri="{FF2B5EF4-FFF2-40B4-BE49-F238E27FC236}">
                <a16:creationId xmlns:a16="http://schemas.microsoft.com/office/drawing/2014/main" id="{072A51F0-C2F4-47D4-A0B3-B49A6B281390}"/>
              </a:ext>
            </a:extLst>
          </p:cNvPr>
          <p:cNvPicPr>
            <a:picLocks noChangeAspect="1"/>
          </p:cNvPicPr>
          <p:nvPr/>
        </p:nvPicPr>
        <p:blipFill>
          <a:blip r:embed="rId5"/>
          <a:stretch>
            <a:fillRect/>
          </a:stretch>
        </p:blipFill>
        <p:spPr>
          <a:xfrm>
            <a:off x="8982250" y="779633"/>
            <a:ext cx="2371550" cy="481626"/>
          </a:xfrm>
          <a:prstGeom prst="rect">
            <a:avLst/>
          </a:prstGeom>
        </p:spPr>
      </p:pic>
      <p:sp>
        <p:nvSpPr>
          <p:cNvPr id="3" name="TextBox 2">
            <a:hlinkClick r:id="rId6"/>
            <a:extLst>
              <a:ext uri="{FF2B5EF4-FFF2-40B4-BE49-F238E27FC236}">
                <a16:creationId xmlns:a16="http://schemas.microsoft.com/office/drawing/2014/main" id="{2C100111-7B94-4C66-8D5C-31F7DD725027}"/>
              </a:ext>
            </a:extLst>
          </p:cNvPr>
          <p:cNvSpPr txBox="1"/>
          <p:nvPr/>
        </p:nvSpPr>
        <p:spPr>
          <a:xfrm>
            <a:off x="8931110" y="1261259"/>
            <a:ext cx="2473830" cy="280928"/>
          </a:xfrm>
          <a:prstGeom prst="roundRect">
            <a:avLst/>
          </a:prstGeom>
          <a:noFill/>
          <a:ln w="28575">
            <a:noFill/>
          </a:ln>
        </p:spPr>
        <p:txBody>
          <a:bodyPr wrap="square" rtlCol="0">
            <a:spAutoFit/>
          </a:bodyPr>
          <a:lstStyle/>
          <a:p>
            <a:pPr algn="ctr"/>
            <a:r>
              <a:rPr lang="en-US" sz="1050" b="1" dirty="0">
                <a:solidFill>
                  <a:schemeClr val="bg1">
                    <a:lumMod val="50000"/>
                  </a:schemeClr>
                </a:solidFill>
              </a:rPr>
              <a:t>Pizza_Delivery.csv</a:t>
            </a:r>
          </a:p>
        </p:txBody>
      </p:sp>
      <p:sp>
        <p:nvSpPr>
          <p:cNvPr id="5" name="TextBox 4">
            <a:extLst>
              <a:ext uri="{FF2B5EF4-FFF2-40B4-BE49-F238E27FC236}">
                <a16:creationId xmlns:a16="http://schemas.microsoft.com/office/drawing/2014/main" id="{6381734E-0AB9-4B4D-AA80-129989CE0079}"/>
              </a:ext>
            </a:extLst>
          </p:cNvPr>
          <p:cNvSpPr txBox="1"/>
          <p:nvPr/>
        </p:nvSpPr>
        <p:spPr>
          <a:xfrm>
            <a:off x="838199" y="3599266"/>
            <a:ext cx="3340769" cy="2462213"/>
          </a:xfrm>
          <a:prstGeom prst="rect">
            <a:avLst/>
          </a:prstGeom>
          <a:noFill/>
        </p:spPr>
        <p:txBody>
          <a:bodyPr wrap="square" rtlCol="0">
            <a:spAutoFit/>
          </a:bodyPr>
          <a:lstStyle/>
          <a:p>
            <a:r>
              <a:rPr lang="en-US" sz="1400" dirty="0"/>
              <a:t>The data set provided contains a binary variable, Late Delivery, containing 120 observations coded 1 for a late delivery of pizza and 0 otherwise. Test whether the proportion (probability) of late deliveries is greater than 0.05, at the 1% level of significance.</a:t>
            </a:r>
          </a:p>
          <a:p>
            <a:endParaRPr lang="en-US" sz="1400" dirty="0"/>
          </a:p>
          <a:p>
            <a:r>
              <a:rPr lang="en-US" sz="1400" dirty="0"/>
              <a:t>Your data should look like this (the data format can be text instead of numeric, but must be binary):</a:t>
            </a:r>
          </a:p>
        </p:txBody>
      </p:sp>
      <p:pic>
        <p:nvPicPr>
          <p:cNvPr id="10" name="Picture 9">
            <a:extLst>
              <a:ext uri="{FF2B5EF4-FFF2-40B4-BE49-F238E27FC236}">
                <a16:creationId xmlns:a16="http://schemas.microsoft.com/office/drawing/2014/main" id="{F57A67F8-AB65-4375-8B4E-76BA8DD92C6E}"/>
              </a:ext>
            </a:extLst>
          </p:cNvPr>
          <p:cNvPicPr>
            <a:picLocks noChangeAspect="1"/>
          </p:cNvPicPr>
          <p:nvPr/>
        </p:nvPicPr>
        <p:blipFill>
          <a:blip r:embed="rId7"/>
          <a:stretch>
            <a:fillRect/>
          </a:stretch>
        </p:blipFill>
        <p:spPr>
          <a:xfrm>
            <a:off x="4407579" y="3599266"/>
            <a:ext cx="1016052" cy="2724290"/>
          </a:xfrm>
          <a:prstGeom prst="rect">
            <a:avLst/>
          </a:prstGeom>
        </p:spPr>
      </p:pic>
      <p:pic>
        <p:nvPicPr>
          <p:cNvPr id="15" name="Picture 14">
            <a:extLst>
              <a:ext uri="{FF2B5EF4-FFF2-40B4-BE49-F238E27FC236}">
                <a16:creationId xmlns:a16="http://schemas.microsoft.com/office/drawing/2014/main" id="{82BE1B55-5CCE-496F-ACFE-7902DA96C88D}"/>
              </a:ext>
            </a:extLst>
          </p:cNvPr>
          <p:cNvPicPr>
            <a:picLocks noChangeAspect="1"/>
          </p:cNvPicPr>
          <p:nvPr/>
        </p:nvPicPr>
        <p:blipFill>
          <a:blip r:embed="rId8"/>
          <a:stretch>
            <a:fillRect/>
          </a:stretch>
        </p:blipFill>
        <p:spPr>
          <a:xfrm>
            <a:off x="6069905" y="2105196"/>
            <a:ext cx="5722410" cy="4138572"/>
          </a:xfrm>
          <a:prstGeom prst="rect">
            <a:avLst/>
          </a:prstGeom>
        </p:spPr>
      </p:pic>
    </p:spTree>
    <p:extLst>
      <p:ext uri="{BB962C8B-B14F-4D97-AF65-F5344CB8AC3E}">
        <p14:creationId xmlns:p14="http://schemas.microsoft.com/office/powerpoint/2010/main" val="24481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5B9FD8-FE10-4424-A2EC-72121B87A923}"/>
              </a:ext>
            </a:extLst>
          </p:cNvPr>
          <p:cNvSpPr>
            <a:spLocks noGrp="1"/>
          </p:cNvSpPr>
          <p:nvPr>
            <p:ph type="title"/>
          </p:nvPr>
        </p:nvSpPr>
        <p:spPr>
          <a:xfrm>
            <a:off x="838200" y="369263"/>
            <a:ext cx="10515600" cy="1325563"/>
          </a:xfrm>
        </p:spPr>
        <p:txBody>
          <a:bodyPr/>
          <a:lstStyle/>
          <a:p>
            <a:r>
              <a:rPr lang="en-US" dirty="0"/>
              <a:t>1 Proportion Test (Raw Data) Example</a:t>
            </a:r>
          </a:p>
        </p:txBody>
      </p:sp>
      <p:pic>
        <p:nvPicPr>
          <p:cNvPr id="14" name="Picture 13" descr="A picture containing food, sitting, drawing&#10;&#10;Description automatically generated">
            <a:extLst>
              <a:ext uri="{FF2B5EF4-FFF2-40B4-BE49-F238E27FC236}">
                <a16:creationId xmlns:a16="http://schemas.microsoft.com/office/drawing/2014/main" id="{3A007649-7921-42B6-ABC4-DB245F2C9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150" y="182562"/>
            <a:ext cx="1524650" cy="365126"/>
          </a:xfrm>
          <a:prstGeom prst="rect">
            <a:avLst/>
          </a:prstGeom>
        </p:spPr>
      </p:pic>
      <p:sp>
        <p:nvSpPr>
          <p:cNvPr id="20" name="Text Placeholder 3">
            <a:extLst>
              <a:ext uri="{FF2B5EF4-FFF2-40B4-BE49-F238E27FC236}">
                <a16:creationId xmlns:a16="http://schemas.microsoft.com/office/drawing/2014/main" id="{83EF37BB-F1A8-4C9E-900F-5643651F42BC}"/>
              </a:ext>
            </a:extLst>
          </p:cNvPr>
          <p:cNvSpPr txBox="1">
            <a:spLocks/>
          </p:cNvSpPr>
          <p:nvPr/>
        </p:nvSpPr>
        <p:spPr>
          <a:xfrm>
            <a:off x="806035" y="1689101"/>
            <a:ext cx="4391607" cy="1495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t>Steps:</a:t>
            </a:r>
          </a:p>
          <a:p>
            <a:pPr marL="342900" indent="-342900">
              <a:buFont typeface="+mj-lt"/>
              <a:buAutoNum type="arabicPeriod"/>
            </a:pPr>
            <a:r>
              <a:rPr lang="en-US" sz="1200" dirty="0"/>
              <a:t>Open the test and drag the </a:t>
            </a:r>
            <a:r>
              <a:rPr lang="en-US" sz="1200" b="1" dirty="0"/>
              <a:t>Late Delivery</a:t>
            </a:r>
            <a:r>
              <a:rPr lang="en-US" sz="1200" dirty="0"/>
              <a:t> variable from the data source onto the Data Variable drop zone:</a:t>
            </a:r>
          </a:p>
        </p:txBody>
      </p:sp>
      <p:sp>
        <p:nvSpPr>
          <p:cNvPr id="22" name="Text Placeholder 3">
            <a:extLst>
              <a:ext uri="{FF2B5EF4-FFF2-40B4-BE49-F238E27FC236}">
                <a16:creationId xmlns:a16="http://schemas.microsoft.com/office/drawing/2014/main" id="{03A33BC7-BCAA-4411-A1C0-FB3BAF165FF9}"/>
              </a:ext>
            </a:extLst>
          </p:cNvPr>
          <p:cNvSpPr txBox="1">
            <a:spLocks/>
          </p:cNvSpPr>
          <p:nvPr/>
        </p:nvSpPr>
        <p:spPr>
          <a:xfrm>
            <a:off x="2768884" y="4690501"/>
            <a:ext cx="5120421" cy="17307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2. Set up the test as shown and click Continue:</a:t>
            </a:r>
          </a:p>
          <a:p>
            <a:pPr>
              <a:lnSpc>
                <a:spcPct val="100000"/>
              </a:lnSpc>
            </a:pPr>
            <a:r>
              <a:rPr lang="en-US" sz="1200" dirty="0"/>
              <a:t>Alternative Hypothesis = “</a:t>
            </a:r>
            <a:r>
              <a:rPr lang="en-US" sz="1200" b="1" dirty="0"/>
              <a:t>Greater Than</a:t>
            </a:r>
            <a:r>
              <a:rPr lang="en-US" sz="1200" dirty="0"/>
              <a:t>”</a:t>
            </a:r>
          </a:p>
          <a:p>
            <a:pPr>
              <a:lnSpc>
                <a:spcPct val="100000"/>
              </a:lnSpc>
            </a:pPr>
            <a:r>
              <a:rPr lang="en-US" sz="1200" dirty="0"/>
              <a:t>Significance level: = </a:t>
            </a:r>
            <a:r>
              <a:rPr lang="en-US" sz="1200" b="1" dirty="0"/>
              <a:t>0.01</a:t>
            </a:r>
          </a:p>
          <a:p>
            <a:pPr>
              <a:lnSpc>
                <a:spcPct val="100000"/>
              </a:lnSpc>
            </a:pPr>
            <a:r>
              <a:rPr lang="en-US" sz="1200" dirty="0"/>
              <a:t>Hypothesized Proportion = </a:t>
            </a:r>
            <a:r>
              <a:rPr lang="en-US" sz="1200" b="1" dirty="0"/>
              <a:t>0.05</a:t>
            </a:r>
          </a:p>
          <a:p>
            <a:pPr marL="0" indent="0">
              <a:lnSpc>
                <a:spcPct val="100000"/>
              </a:lnSpc>
              <a:buNone/>
            </a:pPr>
            <a:endParaRPr lang="en-US" sz="1200" dirty="0"/>
          </a:p>
        </p:txBody>
      </p:sp>
      <p:pic>
        <p:nvPicPr>
          <p:cNvPr id="3" name="Picture 2">
            <a:extLst>
              <a:ext uri="{FF2B5EF4-FFF2-40B4-BE49-F238E27FC236}">
                <a16:creationId xmlns:a16="http://schemas.microsoft.com/office/drawing/2014/main" id="{200854F7-40C4-4A3E-9614-8C023EDDFD62}"/>
              </a:ext>
            </a:extLst>
          </p:cNvPr>
          <p:cNvPicPr>
            <a:picLocks noChangeAspect="1"/>
          </p:cNvPicPr>
          <p:nvPr/>
        </p:nvPicPr>
        <p:blipFill>
          <a:blip r:embed="rId4"/>
          <a:stretch>
            <a:fillRect/>
          </a:stretch>
        </p:blipFill>
        <p:spPr>
          <a:xfrm>
            <a:off x="1206328" y="2457068"/>
            <a:ext cx="3753599" cy="1471191"/>
          </a:xfrm>
          <a:prstGeom prst="rect">
            <a:avLst/>
          </a:prstGeom>
        </p:spPr>
      </p:pic>
      <p:pic>
        <p:nvPicPr>
          <p:cNvPr id="10" name="Picture 9">
            <a:extLst>
              <a:ext uri="{FF2B5EF4-FFF2-40B4-BE49-F238E27FC236}">
                <a16:creationId xmlns:a16="http://schemas.microsoft.com/office/drawing/2014/main" id="{525E7212-30D9-4279-B3A5-8BDEC5311F42}"/>
              </a:ext>
            </a:extLst>
          </p:cNvPr>
          <p:cNvPicPr>
            <a:picLocks noChangeAspect="1"/>
          </p:cNvPicPr>
          <p:nvPr/>
        </p:nvPicPr>
        <p:blipFill>
          <a:blip r:embed="rId5"/>
          <a:stretch>
            <a:fillRect/>
          </a:stretch>
        </p:blipFill>
        <p:spPr>
          <a:xfrm>
            <a:off x="6096000" y="2053997"/>
            <a:ext cx="4138857" cy="4189209"/>
          </a:xfrm>
          <a:prstGeom prst="rect">
            <a:avLst/>
          </a:prstGeom>
        </p:spPr>
      </p:pic>
    </p:spTree>
    <p:extLst>
      <p:ext uri="{BB962C8B-B14F-4D97-AF65-F5344CB8AC3E}">
        <p14:creationId xmlns:p14="http://schemas.microsoft.com/office/powerpoint/2010/main" val="248250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5B9FD8-FE10-4424-A2EC-72121B87A923}"/>
              </a:ext>
            </a:extLst>
          </p:cNvPr>
          <p:cNvSpPr>
            <a:spLocks noGrp="1"/>
          </p:cNvSpPr>
          <p:nvPr>
            <p:ph type="title"/>
          </p:nvPr>
        </p:nvSpPr>
        <p:spPr/>
        <p:txBody>
          <a:bodyPr/>
          <a:lstStyle/>
          <a:p>
            <a:r>
              <a:rPr lang="en-US" dirty="0"/>
              <a:t>1 Proportion Test (Raw Data) Output</a:t>
            </a:r>
          </a:p>
        </p:txBody>
      </p:sp>
      <p:pic>
        <p:nvPicPr>
          <p:cNvPr id="14" name="Picture 13" descr="A picture containing food, sitting, drawing&#10;&#10;Description automatically generated">
            <a:extLst>
              <a:ext uri="{FF2B5EF4-FFF2-40B4-BE49-F238E27FC236}">
                <a16:creationId xmlns:a16="http://schemas.microsoft.com/office/drawing/2014/main" id="{3A007649-7921-42B6-ABC4-DB245F2C9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150" y="182562"/>
            <a:ext cx="1524650" cy="365126"/>
          </a:xfrm>
          <a:prstGeom prst="rect">
            <a:avLst/>
          </a:prstGeom>
        </p:spPr>
      </p:pic>
      <p:pic>
        <p:nvPicPr>
          <p:cNvPr id="7" name="Picture 6">
            <a:extLst>
              <a:ext uri="{FF2B5EF4-FFF2-40B4-BE49-F238E27FC236}">
                <a16:creationId xmlns:a16="http://schemas.microsoft.com/office/drawing/2014/main" id="{20588F6C-6AFA-4226-9322-D14A5C7EB429}"/>
              </a:ext>
            </a:extLst>
          </p:cNvPr>
          <p:cNvPicPr>
            <a:picLocks noChangeAspect="1"/>
          </p:cNvPicPr>
          <p:nvPr/>
        </p:nvPicPr>
        <p:blipFill>
          <a:blip r:embed="rId4"/>
          <a:stretch>
            <a:fillRect/>
          </a:stretch>
        </p:blipFill>
        <p:spPr>
          <a:xfrm>
            <a:off x="1546143" y="1537192"/>
            <a:ext cx="8701827" cy="4786908"/>
          </a:xfrm>
          <a:prstGeom prst="rect">
            <a:avLst/>
          </a:prstGeom>
        </p:spPr>
      </p:pic>
    </p:spTree>
    <p:extLst>
      <p:ext uri="{BB962C8B-B14F-4D97-AF65-F5344CB8AC3E}">
        <p14:creationId xmlns:p14="http://schemas.microsoft.com/office/powerpoint/2010/main" val="1798505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599</Words>
  <Application>Microsoft Office PowerPoint</Application>
  <PresentationFormat>Widescreen</PresentationFormat>
  <Paragraphs>55</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Consolas</vt:lpstr>
      <vt:lpstr>Open Sans</vt:lpstr>
      <vt:lpstr>Office Theme</vt:lpstr>
      <vt:lpstr>1 Proportion Test</vt:lpstr>
      <vt:lpstr>Using EngineRoom</vt:lpstr>
      <vt:lpstr>1 Proportion Test (Summary Data) Example</vt:lpstr>
      <vt:lpstr>1 Proportion Test (Summary Data) Example</vt:lpstr>
      <vt:lpstr>1 Proportion Test (Summary Data) Output</vt:lpstr>
      <vt:lpstr>1 Proportion Test (Raw Data) Example</vt:lpstr>
      <vt:lpstr>1 Proportion Test (Raw Data) Example</vt:lpstr>
      <vt:lpstr>1 Proportion Test (Raw Data) Output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Gauge R&amp;R</dc:title>
  <dc:creator>Katie Wenner</dc:creator>
  <cp:lastModifiedBy>Smita Skrivanek</cp:lastModifiedBy>
  <cp:revision>26</cp:revision>
  <dcterms:created xsi:type="dcterms:W3CDTF">2020-09-22T21:11:07Z</dcterms:created>
  <dcterms:modified xsi:type="dcterms:W3CDTF">2021-12-15T20:06:16Z</dcterms:modified>
</cp:coreProperties>
</file>