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61" r:id="rId3"/>
    <p:sldId id="262" r:id="rId4"/>
    <p:sldId id="265" r:id="rId5"/>
    <p:sldId id="267" r:id="rId6"/>
    <p:sldId id="264" r:id="rId7"/>
    <p:sldId id="268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8CB9"/>
    <a:srgbClr val="5C9833"/>
    <a:srgbClr val="EC5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9" autoAdjust="0"/>
    <p:restoredTop sz="88860" autoAdjust="0"/>
  </p:normalViewPr>
  <p:slideViewPr>
    <p:cSldViewPr snapToGrid="0">
      <p:cViewPr>
        <p:scale>
          <a:sx n="73" d="100"/>
          <a:sy n="73" d="100"/>
        </p:scale>
        <p:origin x="252" y="-4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D2629-3B0D-42F8-B36C-08113B99121D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87927-3E4B-4800-B469-7E8E4F2BE5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087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38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602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094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70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4208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99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7187927-3E4B-4800-B469-7E8E4F2BE50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509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4E4F-1A35-4E16-AA43-A9132E3EE7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C7A6E9-76B6-46C6-A4A3-C258B3D0F6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01CE7-6BF9-4457-8454-F1D5A993D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E62554-9DB0-4C81-8F3D-23F2097F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7F2AFA-3070-4BD6-83AC-85EE1C26C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2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BE446-02E8-4723-A03F-D3E99EB33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B3A148-B1FD-44DD-ACB0-5309398EFF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F4043-9855-4398-968A-109578FCA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E05971-F4DF-49F7-90CB-CE447A508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72770-14A7-4924-BE94-8ACD3C757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587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6CF63-7DA5-4347-90FC-B926F84E7B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18029-C821-4F16-8EA5-03CB0D7C0F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E7F9D-F5C6-418E-B0CE-2A41A807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93F0FD-299C-4260-93D4-30FFEFA07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5B095B-6720-49D0-B887-BBF043129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12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05075-7589-4CEC-AB36-9AE261D43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84923-89D1-4A14-B5DE-5426CACA2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817174-298F-47A1-A710-1303F4C1C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0E1EA2-D9FA-459D-A40E-540F1DF68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A142A-049D-49DF-B19D-6873C00AB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6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C616E-EB54-44A8-85B4-7E46BCC85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2B223A-2F95-4D0D-B28A-BB84F5547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B31F3B-D0F1-41F7-AD78-5F730BED7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7A2C8C-7730-438B-8BF0-3486C70FB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639BF-FF29-48C2-BBD7-BDEE2BBE9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47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301E0-F4CB-436E-890F-B7EAD0A78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79B0B-FDF2-4A3C-A779-C60C1BC057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60E4-BF7F-4509-8802-790C32403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47F38B-CDF2-4BC2-8765-F3478F713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B686E1-2216-4966-B377-67991100E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5BDDF-9FA4-4707-8111-3745F55E4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414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D406D-1A3F-44E4-8F42-3E93F1DC0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8D7BA2-FC6A-40D4-AA8D-70E8A9FA42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76F5D6-5B8C-4B79-80B9-9477E1541A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7B7FA4-929A-4C1A-B622-D1DBE9114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836DFD1-7EBE-40D1-B234-C9282580F9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60D1D6-F6A3-44D9-BCD4-F6D332C93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22BDA12-D010-4558-929A-418EE6E5B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AC51FB-AB99-4566-BEF5-940E36D9B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1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E65B2-44FE-453E-BA68-15728A214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EB4B4A-C183-497E-B6AD-044070286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F4FD46-BBE5-48AF-A125-AB4996EDF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80C7D9-74C0-44C0-81D0-2A5E2FCAB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33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42EB57-9F5C-40E2-9776-7848A6D7C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C52C5D-1750-4018-A675-F86BC3A02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C9827-AF44-4B83-A9EC-64EE6BA12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95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07212D-DBEC-4732-A37C-B61CD2566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1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0988C-1BB2-4A7E-8E91-843BCDA93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665B06-C9DA-49BC-96BE-B2AE6E4E4A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DD31-EE05-4E0A-A560-BC84F797D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98E670-FAD3-4DF3-BA52-28E8A913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E60E6D-0D42-4EA1-8CE5-9FA9FF72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067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48B42-88B3-41EF-B081-6B491EB1B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AEE566-E3CE-43A6-9FCD-9794F0D967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9045A-24B3-4956-806C-15C9F6CCA7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6C86-64B0-4939-A7CF-408FBCA3E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49B7E6-D896-4817-9F3D-5CDFB9EA0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0558D8-D84F-43BA-AAF0-5144BEACEB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7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E27D4D1-4E64-400D-BBE8-291646498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E5FD93-26DD-4230-A14D-31ABB18575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F7014-86DC-4D51-B755-035C52588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E5E3-5AD7-4DBE-8394-E18C9BED7EE5}" type="datetimeFigureOut">
              <a:rPr lang="en-US" smtClean="0"/>
              <a:t>12/7/2021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9FF26A-682C-4DEA-949C-8FB164A1D0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C655A0-A8D7-4E30-A78A-A976FCBA70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AA0DF5-F19E-432D-8E8E-A992A890A0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72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png"/><Relationship Id="rId4" Type="http://schemas.openxmlformats.org/officeDocument/2006/relationships/hyperlink" Target="https://media.moresteam.com/university/tutorials/nonint/new/one_mean.mp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hyperlink" Target="https://media.moresteam.com/university/downloads/fillweights_ttest_eg.csv" TargetMode="Externa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5BFCE-2B99-4E4B-B0A4-403CE93E3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Mean t-Test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FAE18C-0D84-436A-8CC4-A6E073FAFE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1502228"/>
            <a:ext cx="5490411" cy="48332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When to use this tool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Use the 1 Mean t-Test to compare the mean (average) of a continuous process characteristic to a specified value, when the population variance is unknown.</a:t>
            </a:r>
            <a:endParaRPr lang="en-US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The test makes the following assumptions: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latin typeface="+mj-lt"/>
              </a:rPr>
              <a:t>The data are continuous numeric.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latin typeface="+mj-lt"/>
              </a:rPr>
              <a:t>The units are randomly sampled.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r>
              <a:rPr lang="en-US" sz="1400" dirty="0">
                <a:latin typeface="+mj-lt"/>
              </a:rPr>
              <a:t>The data are normally distributed.</a:t>
            </a:r>
          </a:p>
          <a:p>
            <a:pPr marL="800100" lvl="1" indent="-342900">
              <a:lnSpc>
                <a:spcPct val="120000"/>
              </a:lnSpc>
              <a:buFont typeface="+mj-lt"/>
              <a:buAutoNum type="arabicPeriod"/>
            </a:pPr>
            <a:endParaRPr lang="en-US" sz="1400" dirty="0">
              <a:latin typeface="+mj-lt"/>
            </a:endParaRP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This test uses the sample standard deviation to estimate the population standard deviation. It can be used even if your data are not normally distributed, as long as you have a large sample (n &gt; 30).</a:t>
            </a:r>
          </a:p>
          <a:p>
            <a:pPr marL="457200" lvl="1" indent="0">
              <a:lnSpc>
                <a:spcPct val="120000"/>
              </a:lnSpc>
              <a:buNone/>
            </a:pPr>
            <a:r>
              <a:rPr lang="en-US" sz="1400" dirty="0">
                <a:latin typeface="+mj-lt"/>
              </a:rPr>
              <a:t>This test can be used on raw data (i.e., the actual sample measurements) or sample summary data in the form of the sample mean and standard deviation.</a:t>
            </a:r>
          </a:p>
        </p:txBody>
      </p:sp>
      <p:pic>
        <p:nvPicPr>
          <p:cNvPr id="6" name="Picture 5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B65D3631-4006-4799-8AD7-68B4245F23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4" name="TextBox 3">
            <a:hlinkClick r:id="rId4"/>
            <a:extLst>
              <a:ext uri="{FF2B5EF4-FFF2-40B4-BE49-F238E27FC236}">
                <a16:creationId xmlns:a16="http://schemas.microsoft.com/office/drawing/2014/main" id="{A727FA3C-6F95-4B22-8CEB-B970C9C4AF83}"/>
              </a:ext>
            </a:extLst>
          </p:cNvPr>
          <p:cNvSpPr txBox="1"/>
          <p:nvPr/>
        </p:nvSpPr>
        <p:spPr>
          <a:xfrm>
            <a:off x="6662986" y="4319337"/>
            <a:ext cx="49423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dirty="0">
                <a:solidFill>
                  <a:schemeClr val="bg1">
                    <a:lumMod val="65000"/>
                  </a:schemeClr>
                </a:solidFill>
              </a:rPr>
              <a:t>Tutorial: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https://media.moresteam.com/university/tutorials/nonint/new/one_mean.mp4</a:t>
            </a:r>
          </a:p>
        </p:txBody>
      </p:sp>
      <p:pic>
        <p:nvPicPr>
          <p:cNvPr id="14" name="Picture 13">
            <a:hlinkClick r:id="rId4"/>
            <a:extLst>
              <a:ext uri="{FF2B5EF4-FFF2-40B4-BE49-F238E27FC236}">
                <a16:creationId xmlns:a16="http://schemas.microsoft.com/office/drawing/2014/main" id="{663A3F4A-759B-4122-9732-28334416A9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2461" y="1637599"/>
            <a:ext cx="4700016" cy="260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101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94042-684D-4D41-A467-13A43A510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EngineRoom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425-30EB-4064-AB06-CD6A0C7876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222958" cy="52568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Analyze &gt; Parametric &gt; 1 Mean t-Test</a:t>
            </a:r>
          </a:p>
        </p:txBody>
      </p:sp>
      <p:pic>
        <p:nvPicPr>
          <p:cNvPr id="5" name="Picture 4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9A584338-24DE-40E6-B217-56A892EAAD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007E137-4A2B-450E-8D6C-7B6C20235A5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366" b="26588"/>
          <a:stretch/>
        </p:blipFill>
        <p:spPr>
          <a:xfrm>
            <a:off x="1147857" y="2351314"/>
            <a:ext cx="6913301" cy="373666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60B84B-4247-4206-B862-70B6860BEB36}"/>
              </a:ext>
            </a:extLst>
          </p:cNvPr>
          <p:cNvSpPr/>
          <p:nvPr/>
        </p:nvSpPr>
        <p:spPr>
          <a:xfrm>
            <a:off x="8590548" y="2610853"/>
            <a:ext cx="3392905" cy="3068053"/>
          </a:xfrm>
          <a:prstGeom prst="rect">
            <a:avLst/>
          </a:prstGeom>
          <a:noFill/>
          <a:ln>
            <a:solidFill>
              <a:srgbClr val="1A8CB9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6447DC8-B56C-4901-91DF-EE7BE08D9608}"/>
              </a:ext>
            </a:extLst>
          </p:cNvPr>
          <p:cNvSpPr txBox="1"/>
          <p:nvPr/>
        </p:nvSpPr>
        <p:spPr>
          <a:xfrm>
            <a:off x="8694319" y="2643773"/>
            <a:ext cx="318536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You can also use the Wizard: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400" dirty="0"/>
              <a:t>Analyze &gt; Hypothesis Testing Wizard</a:t>
            </a:r>
          </a:p>
        </p:txBody>
      </p:sp>
      <p:pic>
        <p:nvPicPr>
          <p:cNvPr id="11" name="Picture 10" descr="Graphical user interface, text, application, Teams&#10;&#10;Description automatically generated">
            <a:extLst>
              <a:ext uri="{FF2B5EF4-FFF2-40B4-BE49-F238E27FC236}">
                <a16:creationId xmlns:a16="http://schemas.microsoft.com/office/drawing/2014/main" id="{5991DAAF-C694-418E-AA79-093CFCA997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3078" y="3325241"/>
            <a:ext cx="3380375" cy="217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70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Mean t-Test (Raw Data) Example</a:t>
            </a:r>
          </a:p>
        </p:txBody>
      </p:sp>
      <p:pic>
        <p:nvPicPr>
          <p:cNvPr id="6" name="Picture Placeholder 5">
            <a:extLst>
              <a:ext uri="{FF2B5EF4-FFF2-40B4-BE49-F238E27FC236}">
                <a16:creationId xmlns:a16="http://schemas.microsoft.com/office/drawing/2014/main" id="{EB4C9505-7886-49A3-90D3-1D1B37143AE6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92341" y="3599266"/>
            <a:ext cx="958516" cy="2765374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744452" cy="1495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In our example, a manager at a breakfast cereal company wants to test whether the average fill-weight of cereal boxes is less than the printed weight of 15 ounces, at the 5% level.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2" name="Picture 1">
            <a:hlinkClick r:id="rId5"/>
            <a:extLst>
              <a:ext uri="{FF2B5EF4-FFF2-40B4-BE49-F238E27FC236}">
                <a16:creationId xmlns:a16="http://schemas.microsoft.com/office/drawing/2014/main" id="{072A51F0-C2F4-47D4-A0B3-B49A6B28139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82250" y="779633"/>
            <a:ext cx="2371550" cy="481626"/>
          </a:xfrm>
          <a:prstGeom prst="rect">
            <a:avLst/>
          </a:prstGeom>
        </p:spPr>
      </p:pic>
      <p:sp>
        <p:nvSpPr>
          <p:cNvPr id="3" name="TextBox 2">
            <a:hlinkClick r:id="rId5"/>
            <a:extLst>
              <a:ext uri="{FF2B5EF4-FFF2-40B4-BE49-F238E27FC236}">
                <a16:creationId xmlns:a16="http://schemas.microsoft.com/office/drawing/2014/main" id="{2C100111-7B94-4C66-8D5C-31F7DD725027}"/>
              </a:ext>
            </a:extLst>
          </p:cNvPr>
          <p:cNvSpPr txBox="1"/>
          <p:nvPr/>
        </p:nvSpPr>
        <p:spPr>
          <a:xfrm>
            <a:off x="8931110" y="1261259"/>
            <a:ext cx="2473830" cy="280928"/>
          </a:xfrm>
          <a:prstGeom prst="round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b="1" dirty="0">
                <a:solidFill>
                  <a:schemeClr val="bg1">
                    <a:lumMod val="50000"/>
                  </a:schemeClr>
                </a:solidFill>
              </a:rPr>
              <a:t>fillweights_ttest_eg.csv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381734E-0AB9-4B4D-AA80-129989CE0079}"/>
              </a:ext>
            </a:extLst>
          </p:cNvPr>
          <p:cNvSpPr txBox="1"/>
          <p:nvPr/>
        </p:nvSpPr>
        <p:spPr>
          <a:xfrm>
            <a:off x="838199" y="3599266"/>
            <a:ext cx="33407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For raw data all you need is a single column of measurements: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E117343-E3C2-4036-953B-C7B8564CB39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41070" y="1890046"/>
            <a:ext cx="5619518" cy="4602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12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9263"/>
            <a:ext cx="10515600" cy="1325563"/>
          </a:xfrm>
        </p:spPr>
        <p:txBody>
          <a:bodyPr/>
          <a:lstStyle/>
          <a:p>
            <a:r>
              <a:rPr lang="en-US" dirty="0"/>
              <a:t>1 Mean t-Test (Raw Data) Example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83EF37BB-F1A8-4C9E-900F-5643651F42BC}"/>
              </a:ext>
            </a:extLst>
          </p:cNvPr>
          <p:cNvSpPr txBox="1">
            <a:spLocks/>
          </p:cNvSpPr>
          <p:nvPr/>
        </p:nvSpPr>
        <p:spPr>
          <a:xfrm>
            <a:off x="806035" y="1689101"/>
            <a:ext cx="4005995" cy="33400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400" b="1" dirty="0"/>
              <a:t>Steps:</a:t>
            </a:r>
          </a:p>
          <a:p>
            <a:r>
              <a:rPr lang="en-US" sz="1400" dirty="0"/>
              <a:t>Load the data file into EngineRoom</a:t>
            </a:r>
          </a:p>
          <a:p>
            <a:r>
              <a:rPr lang="en-US" sz="1400" dirty="0"/>
              <a:t>Click on the data file in the data sources panel and drag the </a:t>
            </a:r>
            <a:r>
              <a:rPr lang="en-US" sz="1400" b="1" dirty="0"/>
              <a:t>Fill-Weights (oz) </a:t>
            </a:r>
            <a:r>
              <a:rPr lang="en-US" sz="1400" dirty="0"/>
              <a:t>variable onto the Data variable drop zone on the study.</a:t>
            </a:r>
          </a:p>
          <a:p>
            <a:r>
              <a:rPr lang="en-US" sz="1400" dirty="0"/>
              <a:t>Set up the test as shown</a:t>
            </a:r>
          </a:p>
          <a:p>
            <a:pPr lvl="1"/>
            <a:r>
              <a:rPr lang="en-US" sz="1400" dirty="0"/>
              <a:t>Alternative Hypothesis: </a:t>
            </a:r>
            <a:r>
              <a:rPr lang="en-US" sz="1400" b="1" dirty="0"/>
              <a:t>“Less Than”</a:t>
            </a:r>
          </a:p>
          <a:p>
            <a:pPr lvl="1"/>
            <a:r>
              <a:rPr lang="en-US" sz="1400" dirty="0"/>
              <a:t>Significance level: </a:t>
            </a:r>
            <a:r>
              <a:rPr lang="en-US" sz="1400" b="1" dirty="0"/>
              <a:t>0.05</a:t>
            </a:r>
          </a:p>
          <a:p>
            <a:pPr lvl="1"/>
            <a:r>
              <a:rPr lang="en-US" sz="1400" dirty="0"/>
              <a:t>Hypothesized Mean: </a:t>
            </a:r>
            <a:r>
              <a:rPr lang="en-US" sz="1400" b="1" dirty="0"/>
              <a:t>15</a:t>
            </a:r>
            <a:endParaRPr lang="en-US" sz="1400" dirty="0"/>
          </a:p>
          <a:p>
            <a:r>
              <a:rPr lang="en-US" sz="1400" dirty="0"/>
              <a:t>Click Continue.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DB3493-C0BC-4402-A523-2CA4C1398A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0368" y="1691640"/>
            <a:ext cx="6483222" cy="443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504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Mean t-Test (Raw Data) Output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A3C22FB-A94B-4B8E-B646-7EEB1F68F19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59738" y="1489167"/>
            <a:ext cx="7589520" cy="478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50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Mean t-Test (Summary Data)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600073" cy="3781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Now let's run the same test using the summary statistics from the data: Given Sample size = 25 Mean fill-weight = 14.7 ounces Standard deviation = 0.8016 ounces.</a:t>
            </a:r>
          </a:p>
          <a:p>
            <a:pPr marL="0" indent="0">
              <a:buNone/>
            </a:pPr>
            <a:r>
              <a:rPr lang="en-US" sz="1400" dirty="0"/>
              <a:t>Enter the summary data into the form provided:</a:t>
            </a:r>
          </a:p>
          <a:p>
            <a:r>
              <a:rPr lang="en-US" sz="1400" dirty="0"/>
              <a:t>Name:  </a:t>
            </a:r>
            <a:r>
              <a:rPr lang="en-US" sz="1400" b="1" dirty="0"/>
              <a:t>“Fill-weights”</a:t>
            </a:r>
          </a:p>
          <a:p>
            <a:r>
              <a:rPr lang="en-US" sz="1400" dirty="0"/>
              <a:t>Sample Size (n):  </a:t>
            </a:r>
            <a:r>
              <a:rPr lang="en-US" sz="1400" b="1" dirty="0"/>
              <a:t>25</a:t>
            </a:r>
          </a:p>
          <a:p>
            <a:r>
              <a:rPr lang="en-US" sz="1400" dirty="0"/>
              <a:t>Mean:  </a:t>
            </a:r>
            <a:r>
              <a:rPr lang="en-US" sz="1400" b="1" dirty="0"/>
              <a:t>14.7</a:t>
            </a:r>
          </a:p>
          <a:p>
            <a:r>
              <a:rPr lang="en-US" sz="1400" dirty="0"/>
              <a:t>Standard Deviation:  </a:t>
            </a:r>
            <a:r>
              <a:rPr lang="en-US" sz="1400" b="1" dirty="0"/>
              <a:t>0.8016</a:t>
            </a:r>
            <a:endParaRPr lang="en-US" sz="1400" dirty="0"/>
          </a:p>
          <a:p>
            <a:r>
              <a:rPr lang="en-US" sz="1400" dirty="0"/>
              <a:t>Click “Continue”.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1958BE-1A53-45E8-93D0-E056E397415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927775"/>
            <a:ext cx="4785333" cy="395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860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Mean t-Test (Summary Data) Example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EB934-49E3-46CF-8E3D-3D72D8F5EB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1" y="1825625"/>
            <a:ext cx="4600073" cy="37810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/>
              <a:t>Set up the test as shown: </a:t>
            </a:r>
          </a:p>
          <a:p>
            <a:r>
              <a:rPr lang="en-US" sz="1400" dirty="0"/>
              <a:t>Alternative Hypothesis:  </a:t>
            </a:r>
            <a:r>
              <a:rPr lang="en-US" sz="1400" b="1" dirty="0"/>
              <a:t>“Less Than”</a:t>
            </a:r>
          </a:p>
          <a:p>
            <a:r>
              <a:rPr lang="en-US" sz="1400" dirty="0"/>
              <a:t>Significance Level:  </a:t>
            </a:r>
            <a:r>
              <a:rPr lang="en-US" sz="1400" b="1" dirty="0"/>
              <a:t>0.05</a:t>
            </a:r>
          </a:p>
          <a:p>
            <a:r>
              <a:rPr lang="en-US" sz="1400" dirty="0"/>
              <a:t>Hypothesized Proportion:  </a:t>
            </a:r>
            <a:r>
              <a:rPr lang="en-US" sz="1400" b="1" dirty="0"/>
              <a:t>15</a:t>
            </a:r>
          </a:p>
          <a:p>
            <a:r>
              <a:rPr lang="en-US" sz="1400" dirty="0"/>
              <a:t>Click “Continue”.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F644D64D-46DC-402D-9B2C-AB3AEAC79A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0" y="1507808"/>
            <a:ext cx="4747938" cy="4287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40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4F5B9FD8-FE10-4424-A2EC-72121B87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 Mean t-Test (Summary Data) Output</a:t>
            </a:r>
          </a:p>
        </p:txBody>
      </p:sp>
      <p:pic>
        <p:nvPicPr>
          <p:cNvPr id="14" name="Picture 13" descr="A picture containing food, sitting, drawing&#10;&#10;Description automatically generated">
            <a:extLst>
              <a:ext uri="{FF2B5EF4-FFF2-40B4-BE49-F238E27FC236}">
                <a16:creationId xmlns:a16="http://schemas.microsoft.com/office/drawing/2014/main" id="{3A007649-7921-42B6-ABC4-DB245F2C9D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9150" y="182562"/>
            <a:ext cx="1524650" cy="365126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4C40102-5ADF-442F-A60B-7E21BE6321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25312" y="1614422"/>
            <a:ext cx="7315200" cy="447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76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438</Words>
  <Application>Microsoft Office PowerPoint</Application>
  <PresentationFormat>Widescreen</PresentationFormat>
  <Paragraphs>52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1 Mean t-Test</vt:lpstr>
      <vt:lpstr>Using EngineRoom</vt:lpstr>
      <vt:lpstr>1 Mean t-Test (Raw Data) Example</vt:lpstr>
      <vt:lpstr>1 Mean t-Test (Raw Data) Example</vt:lpstr>
      <vt:lpstr>1 Mean t-Test (Raw Data) Output</vt:lpstr>
      <vt:lpstr>1 Mean t-Test (Summary Data) Example</vt:lpstr>
      <vt:lpstr>1 Mean t-Test (Summary Data) Example</vt:lpstr>
      <vt:lpstr>1 Mean t-Test (Summary Data) Output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Gauge R&amp;R</dc:title>
  <dc:creator>Katie Wenner</dc:creator>
  <cp:lastModifiedBy>Smita Skrivanek</cp:lastModifiedBy>
  <cp:revision>31</cp:revision>
  <dcterms:created xsi:type="dcterms:W3CDTF">2020-09-22T21:11:07Z</dcterms:created>
  <dcterms:modified xsi:type="dcterms:W3CDTF">2021-12-07T17:58:08Z</dcterms:modified>
</cp:coreProperties>
</file>